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7" r:id="rId2"/>
    <p:sldId id="258" r:id="rId3"/>
    <p:sldId id="267" r:id="rId4"/>
    <p:sldId id="279" r:id="rId5"/>
    <p:sldId id="259" r:id="rId6"/>
    <p:sldId id="285" r:id="rId7"/>
    <p:sldId id="288" r:id="rId8"/>
    <p:sldId id="280" r:id="rId9"/>
    <p:sldId id="281" r:id="rId10"/>
    <p:sldId id="282" r:id="rId11"/>
    <p:sldId id="289" r:id="rId12"/>
    <p:sldId id="290" r:id="rId13"/>
    <p:sldId id="283" r:id="rId14"/>
    <p:sldId id="284" r:id="rId15"/>
    <p:sldId id="286" r:id="rId16"/>
    <p:sldId id="287" r:id="rId17"/>
    <p:sldId id="29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53" autoAdjust="0"/>
  </p:normalViewPr>
  <p:slideViewPr>
    <p:cSldViewPr snapToGrid="0" snapToObjects="1">
      <p:cViewPr varScale="1">
        <p:scale>
          <a:sx n="84" d="100"/>
          <a:sy n="84" d="100"/>
        </p:scale>
        <p:origin x="-15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2" y="905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9C1B8-7268-1744-B535-7EABD5057D68}" type="datetimeFigureOut">
              <a:rPr kumimoji="1" lang="zh-CN" altLang="en-US" smtClean="0"/>
              <a:t>19/6/22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884D2-2E11-3640-9703-E6F41B159508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617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19/6/22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7438"/>
            <a:ext cx="8229600" cy="1143000"/>
          </a:xfrm>
        </p:spPr>
        <p:txBody>
          <a:bodyPr>
            <a:noAutofit/>
          </a:bodyPr>
          <a:lstStyle/>
          <a:p>
            <a:r>
              <a:rPr kumimoji="1" lang="zh-CN" altLang="en-US" sz="9600" dirty="0" smtClean="0">
                <a:latin typeface="华文隶书"/>
                <a:ea typeface="华文隶书"/>
                <a:cs typeface="华文隶书"/>
              </a:rPr>
              <a:t>艾城的失败</a:t>
            </a:r>
            <a:endParaRPr kumimoji="1" lang="zh-CN" altLang="en-US" sz="9600" dirty="0">
              <a:latin typeface="华文隶书"/>
              <a:ea typeface="华文隶书"/>
              <a:cs typeface="华文隶书"/>
            </a:endParaRPr>
          </a:p>
        </p:txBody>
      </p:sp>
      <p:pic>
        <p:nvPicPr>
          <p:cNvPr id="4" name="内容占位符 3" descr="0302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32" b="1163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37993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5400" dirty="0" smtClean="0">
                <a:solidFill>
                  <a:srgbClr val="FFFF00"/>
                </a:solidFill>
              </a:rPr>
              <a:t>三、</a:t>
            </a:r>
            <a:r>
              <a:rPr kumimoji="1" lang="zh-CN" altLang="en-US" sz="5400" dirty="0" smtClean="0">
                <a:solidFill>
                  <a:srgbClr val="FFFF00"/>
                </a:solidFill>
              </a:rPr>
              <a:t>因</a:t>
            </a:r>
            <a:r>
              <a:rPr kumimoji="1" lang="zh-CN" altLang="en-US" sz="5400" dirty="0" smtClean="0">
                <a:solidFill>
                  <a:srgbClr val="FFFF00"/>
                </a:solidFill>
              </a:rPr>
              <a:t>没有重回吉甲</a:t>
            </a:r>
            <a:endParaRPr kumimoji="1" lang="zh-CN" altLang="en-US" sz="5400" dirty="0">
              <a:solidFill>
                <a:srgbClr val="FFFF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1814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 smtClean="0"/>
              <a:t>书</a:t>
            </a:r>
            <a:r>
              <a:rPr lang="en-US" altLang="zh-CN" dirty="0" smtClean="0"/>
              <a:t>10</a:t>
            </a:r>
            <a:r>
              <a:rPr lang="en-US" altLang="zh-CN" dirty="0"/>
              <a:t>:6 </a:t>
            </a:r>
            <a:r>
              <a:rPr lang="zh-CN" altLang="en-US" dirty="0"/>
              <a:t>基遍人就打发人</a:t>
            </a:r>
            <a:r>
              <a:rPr lang="zh-CN" altLang="en-US" dirty="0">
                <a:solidFill>
                  <a:srgbClr val="FFFF00"/>
                </a:solidFill>
              </a:rPr>
              <a:t>往吉甲的营</a:t>
            </a:r>
            <a:r>
              <a:rPr lang="zh-CN" altLang="en-US" dirty="0" smtClean="0"/>
              <a:t>中去见约书亚</a:t>
            </a:r>
            <a:r>
              <a:rPr lang="zh-CN" altLang="en-US" dirty="0"/>
              <a:t>，</a:t>
            </a:r>
            <a:endParaRPr lang="en-US" altLang="zh-CN" dirty="0" smtClean="0"/>
          </a:p>
          <a:p>
            <a:r>
              <a:rPr lang="en-US" altLang="zh-CN" dirty="0"/>
              <a:t>10:7 </a:t>
            </a:r>
            <a:r>
              <a:rPr lang="zh-CN" altLang="en-US" dirty="0"/>
              <a:t>于是约书亚和他一切兵丁，并大能的勇士，都</a:t>
            </a:r>
            <a:r>
              <a:rPr lang="zh-CN" altLang="en-US" dirty="0">
                <a:solidFill>
                  <a:srgbClr val="FFFF00"/>
                </a:solidFill>
              </a:rPr>
              <a:t>从吉甲上去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US" altLang="zh-CN" dirty="0"/>
              <a:t>10:9 </a:t>
            </a:r>
            <a:r>
              <a:rPr lang="zh-CN" altLang="en-US" dirty="0"/>
              <a:t>约书亚就终夜</a:t>
            </a:r>
            <a:r>
              <a:rPr lang="zh-CN" altLang="en-US" dirty="0">
                <a:solidFill>
                  <a:srgbClr val="FFFF00"/>
                </a:solidFill>
              </a:rPr>
              <a:t>从吉甲上去</a:t>
            </a:r>
            <a:r>
              <a:rPr lang="zh-CN" altLang="en-US" dirty="0"/>
              <a:t>，猛然临到他们那里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US" altLang="zh-CN" dirty="0"/>
              <a:t>10:15 </a:t>
            </a:r>
            <a:r>
              <a:rPr lang="zh-CN" altLang="en-US" dirty="0"/>
              <a:t>约书亚和以色列众人</a:t>
            </a:r>
            <a:r>
              <a:rPr lang="zh-CN" altLang="en-US" dirty="0">
                <a:solidFill>
                  <a:srgbClr val="FFFF00"/>
                </a:solidFill>
              </a:rPr>
              <a:t>回到吉甲的营中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en-US" altLang="zh-CN" dirty="0"/>
              <a:t>10:42 </a:t>
            </a:r>
            <a:r>
              <a:rPr lang="zh-CN" altLang="en-US" dirty="0"/>
              <a:t>约书亚一时杀败了这些王，并夺了他们的地，因为耶和华以色列的　神为以色列争战。</a:t>
            </a:r>
          </a:p>
          <a:p>
            <a:r>
              <a:rPr lang="en-US" altLang="zh-CN" dirty="0"/>
              <a:t>10:43 </a:t>
            </a:r>
            <a:r>
              <a:rPr lang="zh-CN" altLang="en-US" dirty="0"/>
              <a:t>于是约书亚和以色列众人</a:t>
            </a:r>
            <a:r>
              <a:rPr lang="zh-CN" altLang="en-US" dirty="0">
                <a:solidFill>
                  <a:srgbClr val="FFFF00"/>
                </a:solidFill>
              </a:rPr>
              <a:t>回到吉甲的营中</a:t>
            </a:r>
            <a:r>
              <a:rPr lang="zh-CN" altLang="en-US" dirty="0" smtClean="0"/>
              <a:t>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84771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到旷野去歇一歇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路</a:t>
            </a:r>
            <a:r>
              <a:rPr lang="en-US" altLang="zh-CN" dirty="0" smtClean="0"/>
              <a:t>6</a:t>
            </a:r>
            <a:r>
              <a:rPr lang="en-US" altLang="zh-CN" dirty="0"/>
              <a:t>:30 </a:t>
            </a:r>
            <a:r>
              <a:rPr lang="zh-CN" altLang="en-US" dirty="0"/>
              <a:t>使徒聚集到耶稣那里，将一切所做的事、所传的道全告诉他。</a:t>
            </a:r>
          </a:p>
          <a:p>
            <a:pPr marL="0" indent="0">
              <a:buNone/>
            </a:pPr>
            <a:r>
              <a:rPr lang="en-US" altLang="zh-CN" dirty="0"/>
              <a:t>6:31 </a:t>
            </a:r>
            <a:r>
              <a:rPr lang="zh-CN" altLang="en-US" dirty="0"/>
              <a:t>他就说：“你们来，同我暗暗地到旷野地方去歇一歇。”这是因为来往的人多，他们连吃饭也没有工夫。</a:t>
            </a:r>
          </a:p>
          <a:p>
            <a:pPr marL="0" indent="0">
              <a:buNone/>
            </a:pPr>
            <a:r>
              <a:rPr lang="en-US" altLang="zh-CN" dirty="0"/>
              <a:t>6:32 </a:t>
            </a:r>
            <a:r>
              <a:rPr lang="zh-CN" altLang="en-US" dirty="0"/>
              <a:t>他们就坐船，暗暗地往旷野地方去。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61322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带来属灵觉察力减弱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书</a:t>
            </a:r>
            <a:r>
              <a:rPr lang="en-US" altLang="zh-CN" dirty="0" smtClean="0"/>
              <a:t>7</a:t>
            </a:r>
            <a:r>
              <a:rPr lang="en-US" altLang="zh-CN" dirty="0" smtClean="0"/>
              <a:t>:</a:t>
            </a:r>
            <a:r>
              <a:rPr lang="en-US" altLang="zh-CN" dirty="0"/>
              <a:t>1 </a:t>
            </a:r>
            <a:r>
              <a:rPr lang="zh-CN" altLang="zh-CN" dirty="0"/>
              <a:t>以色列人在当灭的物上犯了罪；因为犹大支派中，谢拉的曾孙，撒底的孙子，迦米的儿子亚干取了当灭的物；</a:t>
            </a:r>
            <a:r>
              <a:rPr lang="zh-CN" altLang="zh-CN" dirty="0">
                <a:solidFill>
                  <a:srgbClr val="FFFF00"/>
                </a:solidFill>
              </a:rPr>
              <a:t>耶和华的怒气就向以色列人发作</a:t>
            </a:r>
            <a:r>
              <a:rPr lang="zh-CN" altLang="zh-CN" dirty="0" smtClean="0">
                <a:solidFill>
                  <a:srgbClr val="FFFF00"/>
                </a:solidFill>
              </a:rPr>
              <a:t>。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书</a:t>
            </a:r>
            <a:r>
              <a:rPr lang="en-US" altLang="zh-CN" dirty="0" smtClean="0"/>
              <a:t>7</a:t>
            </a:r>
            <a:r>
              <a:rPr lang="en-US" altLang="zh-CN" dirty="0"/>
              <a:t>:12 </a:t>
            </a:r>
            <a:r>
              <a:rPr lang="zh-CN" altLang="en-US" dirty="0"/>
              <a:t>因此，以色列人在仇敌面前站立不住。他们在仇敌面前转背逃跑，是因成了被咒诅的；你们若不把当灭的物从你们中间除掉，</a:t>
            </a:r>
            <a:r>
              <a:rPr lang="zh-CN" altLang="en-US" dirty="0">
                <a:solidFill>
                  <a:srgbClr val="FFFF00"/>
                </a:solidFill>
              </a:rPr>
              <a:t>我就不再与你们同在了。</a:t>
            </a:r>
            <a:endParaRPr kumimoji="1" lang="zh-CN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2968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初期教会的例子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徒</a:t>
            </a:r>
            <a:r>
              <a:rPr lang="en-US" altLang="zh-CN" dirty="0" smtClean="0"/>
              <a:t> </a:t>
            </a:r>
            <a:r>
              <a:rPr lang="en-US" altLang="zh-CN" dirty="0" smtClean="0"/>
              <a:t>5</a:t>
            </a:r>
            <a:r>
              <a:rPr lang="en-US" altLang="zh-CN" dirty="0"/>
              <a:t>:1 </a:t>
            </a:r>
            <a:r>
              <a:rPr lang="zh-CN" altLang="en-US" dirty="0"/>
              <a:t>有一个人，名叫亚拿尼亚，同他的妻子撒非喇卖了田产，</a:t>
            </a:r>
          </a:p>
          <a:p>
            <a:pPr marL="0" indent="0">
              <a:buNone/>
            </a:pPr>
            <a:r>
              <a:rPr lang="en-US" altLang="zh-CN" dirty="0"/>
              <a:t>5:2 </a:t>
            </a:r>
            <a:r>
              <a:rPr lang="zh-CN" altLang="en-US" dirty="0"/>
              <a:t>把价银私自留下几份，他的妻子也知道，其余的几份拿来放在使徒脚前。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5:3 </a:t>
            </a:r>
            <a:r>
              <a:rPr lang="zh-CN" altLang="en-US" dirty="0">
                <a:solidFill>
                  <a:srgbClr val="FFFF00"/>
                </a:solidFill>
              </a:rPr>
              <a:t>彼得说：“亚拿尼亚！为什么撒但充满了你的心，叫你欺哄圣灵，把田地的价银私自留下几份呢？</a:t>
            </a:r>
          </a:p>
          <a:p>
            <a:pPr marL="0" indent="0">
              <a:buNone/>
            </a:pPr>
            <a:r>
              <a:rPr lang="en-US" altLang="zh-CN" dirty="0"/>
              <a:t>5:4 </a:t>
            </a:r>
            <a:r>
              <a:rPr lang="zh-CN" altLang="en-US" dirty="0"/>
              <a:t>田地还没有卖，不是你自己的吗？既卖了，价银不是你作主吗？你怎么心里起这意念呢？你不是欺哄人，是欺哄　神了。”</a:t>
            </a:r>
          </a:p>
          <a:p>
            <a:pPr marL="0" indent="0">
              <a:buNone/>
            </a:pPr>
            <a:r>
              <a:rPr lang="en-US" altLang="zh-CN" dirty="0"/>
              <a:t>5:5 </a:t>
            </a:r>
            <a:r>
              <a:rPr lang="zh-CN" altLang="en-US" dirty="0"/>
              <a:t>亚拿尼亚听见这话，就仆倒，断了气；听见的人都甚惧怕。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73337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5400" dirty="0" smtClean="0">
                <a:solidFill>
                  <a:srgbClr val="FFFF00"/>
                </a:solidFill>
              </a:rPr>
              <a:t>四、</a:t>
            </a:r>
            <a:r>
              <a:rPr kumimoji="1" lang="zh-CN" altLang="en-US" sz="5400" dirty="0" smtClean="0">
                <a:solidFill>
                  <a:srgbClr val="FFFF00"/>
                </a:solidFill>
              </a:rPr>
              <a:t>因取了当灭之物</a:t>
            </a:r>
            <a:endParaRPr kumimoji="1" lang="zh-CN" altLang="en-US" sz="5400" dirty="0">
              <a:solidFill>
                <a:srgbClr val="FFFF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书</a:t>
            </a:r>
            <a:r>
              <a:rPr lang="en-US" altLang="zh-CN" dirty="0"/>
              <a:t>7:1 </a:t>
            </a:r>
            <a:r>
              <a:rPr lang="zh-CN" altLang="zh-CN" dirty="0"/>
              <a:t>以色列人在当灭的物上犯了罪；因为犹大支派中，谢拉的曾孙，撒底的孙子，迦米的儿子亚干取了当灭的物；耶和华的怒气就向以色列人发作。</a:t>
            </a:r>
            <a:endParaRPr lang="en-AU" altLang="zh-CN" dirty="0"/>
          </a:p>
        </p:txBody>
      </p:sp>
    </p:spTree>
    <p:extLst>
      <p:ext uri="{BB962C8B-B14F-4D97-AF65-F5344CB8AC3E}">
        <p14:creationId xmlns:p14="http://schemas.microsoft.com/office/powerpoint/2010/main" val="3732421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战败根源：当灭之物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书</a:t>
            </a:r>
            <a:r>
              <a:rPr lang="en-US" altLang="zh-CN" dirty="0" smtClean="0"/>
              <a:t>6</a:t>
            </a:r>
            <a:r>
              <a:rPr lang="en-US" altLang="zh-CN" dirty="0"/>
              <a:t>:18 </a:t>
            </a:r>
            <a:r>
              <a:rPr lang="zh-CN" altLang="en-US" dirty="0"/>
              <a:t>至于你们，务要谨慎，不可取那当灭的物，恐怕你们取了那当灭的物就连累以色列的全营，使全营受咒诅。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6</a:t>
            </a:r>
            <a:r>
              <a:rPr lang="en-US" altLang="zh-CN" dirty="0"/>
              <a:t>:19 </a:t>
            </a:r>
            <a:r>
              <a:rPr lang="zh-CN" altLang="en-US" dirty="0"/>
              <a:t>惟有金子、银子，和铜铁的器皿都要归耶和华为圣，必入耶和华的库中。”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98633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连累到整体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林前</a:t>
            </a:r>
            <a:r>
              <a:rPr lang="en-US" altLang="zh-CN" dirty="0" smtClean="0"/>
              <a:t>12</a:t>
            </a:r>
            <a:r>
              <a:rPr lang="en-US" altLang="zh-CN" dirty="0"/>
              <a:t>:26 </a:t>
            </a:r>
            <a:r>
              <a:rPr lang="zh-CN" altLang="en-US" dirty="0"/>
              <a:t>若一个肢体受苦，所有的肢体就一同受苦；若一个肢体得荣耀，所有的肢体就一同快乐</a:t>
            </a:r>
            <a:r>
              <a:rPr lang="zh-CN" altLang="en-US" dirty="0" smtClean="0"/>
              <a:t>。</a:t>
            </a:r>
            <a:r>
              <a:rPr lang="en-US" altLang="zh-CN" dirty="0" smtClean="0"/>
              <a:t>12</a:t>
            </a:r>
            <a:r>
              <a:rPr lang="en-US" altLang="zh-CN" dirty="0"/>
              <a:t>:27 </a:t>
            </a:r>
            <a:r>
              <a:rPr lang="zh-CN" altLang="en-US" dirty="0"/>
              <a:t>你们就是基督的身子，并且各自作肢体。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05563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总</a:t>
            </a:r>
            <a:r>
              <a:rPr kumimoji="1" lang="en-US" altLang="zh-CN" dirty="0" smtClean="0"/>
              <a:t>  </a:t>
            </a:r>
            <a:r>
              <a:rPr kumimoji="1" lang="zh-CN" altLang="en-US" dirty="0" smtClean="0"/>
              <a:t>结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zh-CN" altLang="en-US" sz="5400" dirty="0" smtClean="0">
                <a:solidFill>
                  <a:srgbClr val="FFFF00"/>
                </a:solidFill>
              </a:rPr>
              <a:t>因艾城实在</a:t>
            </a:r>
            <a:r>
              <a:rPr kumimoji="1" lang="zh-CN" altLang="en-US" sz="5400" dirty="0">
                <a:solidFill>
                  <a:srgbClr val="FFFF00"/>
                </a:solidFill>
              </a:rPr>
              <a:t>太</a:t>
            </a:r>
            <a:r>
              <a:rPr kumimoji="1" lang="zh-CN" altLang="en-US" sz="5400" dirty="0" smtClean="0">
                <a:solidFill>
                  <a:srgbClr val="FFFF00"/>
                </a:solidFill>
              </a:rPr>
              <a:t>小</a:t>
            </a:r>
            <a:endParaRPr kumimoji="1" lang="en-US" altLang="zh-CN" sz="5400" dirty="0" smtClean="0">
              <a:solidFill>
                <a:srgbClr val="FFFF00"/>
              </a:solidFill>
            </a:endParaRPr>
          </a:p>
          <a:p>
            <a:pPr algn="ctr"/>
            <a:r>
              <a:rPr kumimoji="1" lang="zh-CN" altLang="en-US" sz="5400" dirty="0" smtClean="0">
                <a:solidFill>
                  <a:srgbClr val="FFFF00"/>
                </a:solidFill>
              </a:rPr>
              <a:t>因逻辑还未更新</a:t>
            </a:r>
            <a:endParaRPr kumimoji="1" lang="en-US" altLang="zh-CN" sz="5400" dirty="0" smtClean="0">
              <a:solidFill>
                <a:srgbClr val="FFFF00"/>
              </a:solidFill>
            </a:endParaRPr>
          </a:p>
          <a:p>
            <a:pPr algn="ctr"/>
            <a:r>
              <a:rPr kumimoji="1" lang="zh-CN" altLang="en-US" sz="5400" dirty="0" smtClean="0">
                <a:solidFill>
                  <a:srgbClr val="FFFF00"/>
                </a:solidFill>
              </a:rPr>
              <a:t>因没有重回吉甲</a:t>
            </a:r>
            <a:endParaRPr kumimoji="1" lang="en-US" altLang="zh-CN" sz="5400" dirty="0" smtClean="0">
              <a:solidFill>
                <a:srgbClr val="FFFF00"/>
              </a:solidFill>
            </a:endParaRPr>
          </a:p>
          <a:p>
            <a:pPr algn="ctr"/>
            <a:r>
              <a:rPr kumimoji="1" lang="zh-CN" altLang="en-US" sz="5400" dirty="0" smtClean="0">
                <a:solidFill>
                  <a:srgbClr val="FFFF00"/>
                </a:solidFill>
              </a:rPr>
              <a:t>因取了当灭之物</a:t>
            </a:r>
            <a:endParaRPr kumimoji="1" lang="zh-CN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708714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约书亚记七</a:t>
            </a:r>
            <a:r>
              <a:rPr kumimoji="1" lang="en-US" altLang="zh-CN" dirty="0" smtClean="0"/>
              <a:t>1-5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1437" y="1600200"/>
            <a:ext cx="8791435" cy="494851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/>
              <a:t>7:1 </a:t>
            </a:r>
            <a:r>
              <a:rPr lang="zh-CN" altLang="zh-CN" dirty="0"/>
              <a:t>以色列人在当灭的物上犯了罪；因为犹大支派中，谢拉的曾孙，撒底的孙子，迦米的儿子亚干取了当灭的物；耶和华的怒气就向以色列人发作。</a:t>
            </a:r>
            <a:endParaRPr lang="en-AU" altLang="zh-CN" dirty="0"/>
          </a:p>
          <a:p>
            <a:pPr marL="0" indent="0">
              <a:buNone/>
            </a:pPr>
            <a:r>
              <a:rPr lang="en-US" altLang="zh-CN" dirty="0"/>
              <a:t>7:2 </a:t>
            </a:r>
            <a:r>
              <a:rPr lang="zh-CN" altLang="zh-CN" dirty="0"/>
              <a:t>当下，约书亚从耶利哥打发人往伯特利东边、靠近伯</a:t>
            </a:r>
            <a:r>
              <a:rPr lang="en-US" altLang="zh-CN" dirty="0"/>
              <a:t>·</a:t>
            </a:r>
            <a:r>
              <a:rPr lang="zh-CN" altLang="zh-CN" dirty="0"/>
              <a:t>亚文的艾城去，吩咐他们说：</a:t>
            </a:r>
            <a:r>
              <a:rPr lang="en-US" altLang="zh-CN" dirty="0"/>
              <a:t>“</a:t>
            </a:r>
            <a:r>
              <a:rPr lang="zh-CN" altLang="zh-CN" dirty="0"/>
              <a:t>你们上去窥探那地。</a:t>
            </a:r>
            <a:r>
              <a:rPr lang="en-US" altLang="zh-CN" dirty="0"/>
              <a:t>”</a:t>
            </a:r>
            <a:r>
              <a:rPr lang="zh-CN" altLang="zh-CN" dirty="0"/>
              <a:t>他们就上去窥探艾城。</a:t>
            </a:r>
            <a:endParaRPr lang="en-AU" altLang="zh-CN" dirty="0"/>
          </a:p>
          <a:p>
            <a:pPr marL="0" indent="0">
              <a:buNone/>
            </a:pPr>
            <a:r>
              <a:rPr lang="en-US" altLang="zh-CN" dirty="0"/>
              <a:t>7:3 </a:t>
            </a:r>
            <a:r>
              <a:rPr lang="zh-CN" altLang="zh-CN" dirty="0"/>
              <a:t>他们回到约书亚那里，对他说：</a:t>
            </a:r>
            <a:r>
              <a:rPr lang="en-US" altLang="zh-CN" dirty="0"/>
              <a:t>“</a:t>
            </a:r>
            <a:r>
              <a:rPr lang="zh-CN" altLang="zh-CN" dirty="0"/>
              <a:t>众民不必都上去，只要二三千人上去就能攻取艾城；不必劳累众民都去，因为那里的人少。</a:t>
            </a:r>
            <a:r>
              <a:rPr lang="en-US" altLang="zh-CN" dirty="0"/>
              <a:t>”</a:t>
            </a:r>
            <a:endParaRPr lang="en-AU" altLang="zh-CN" dirty="0"/>
          </a:p>
          <a:p>
            <a:pPr marL="0" indent="0">
              <a:buNone/>
            </a:pPr>
            <a:r>
              <a:rPr lang="en-US" altLang="zh-CN" dirty="0"/>
              <a:t>7:4 </a:t>
            </a:r>
            <a:r>
              <a:rPr lang="zh-CN" altLang="zh-CN" dirty="0"/>
              <a:t>于是民中约有三千人上那里去，竟在艾城人面前逃跑了。</a:t>
            </a:r>
            <a:endParaRPr lang="en-AU" altLang="zh-CN" dirty="0"/>
          </a:p>
          <a:p>
            <a:pPr marL="0" indent="0">
              <a:buNone/>
            </a:pPr>
            <a:r>
              <a:rPr lang="en-US" altLang="zh-CN" dirty="0"/>
              <a:t>7:5 </a:t>
            </a:r>
            <a:r>
              <a:rPr lang="zh-CN" altLang="zh-CN" dirty="0"/>
              <a:t>艾城的人击杀了他们三十六人，从城门前追赶他们，直到示巴琳，在下坡杀败他们；众民的心就消化如水。</a:t>
            </a:r>
            <a:endParaRPr lang="en-AU" altLang="zh-CN" dirty="0"/>
          </a:p>
        </p:txBody>
      </p:sp>
    </p:spTree>
    <p:extLst>
      <p:ext uri="{BB962C8B-B14F-4D97-AF65-F5344CB8AC3E}">
        <p14:creationId xmlns:p14="http://schemas.microsoft.com/office/powerpoint/2010/main" val="3653506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前</a:t>
            </a:r>
            <a:r>
              <a:rPr kumimoji="1" lang="en-US" altLang="zh-CN" dirty="0" smtClean="0"/>
              <a:t>  </a:t>
            </a:r>
            <a:r>
              <a:rPr kumimoji="1" lang="zh-CN" altLang="en-US" dirty="0" smtClean="0"/>
              <a:t>言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latinLnBrk="1"/>
            <a:r>
              <a:rPr lang="zh-CN" altLang="zh-CN" sz="3600" dirty="0" smtClean="0"/>
              <a:t>唯一的一次战败</a:t>
            </a:r>
            <a:endParaRPr lang="en-US" altLang="zh-CN" sz="3600" dirty="0" smtClean="0"/>
          </a:p>
          <a:p>
            <a:pPr lvl="0" latinLnBrk="1"/>
            <a:endParaRPr lang="en-AU" altLang="zh-CN" sz="3600" dirty="0" smtClean="0"/>
          </a:p>
          <a:p>
            <a:pPr marL="0" indent="0" latinLnBrk="1">
              <a:buNone/>
            </a:pPr>
            <a:r>
              <a:rPr lang="zh-CN" altLang="zh-CN" sz="2800" dirty="0" smtClean="0">
                <a:latin typeface="华文仿宋"/>
                <a:ea typeface="华文仿宋"/>
                <a:cs typeface="华文仿宋"/>
              </a:rPr>
              <a:t>进入迦南的争战长达七年，在这段时间里，以色列人只败过一次，也就是在艾城逃跑，三十六个人被杀的那一次。圣经对这个被击败的故事记载得很详细，因为它不仅使以色列人在此重大关键学到许多功课，对于我们也有无比的价值。</a:t>
            </a:r>
            <a:endParaRPr lang="en-AU" altLang="zh-CN" sz="2800" dirty="0" smtClean="0">
              <a:latin typeface="华文仿宋"/>
              <a:ea typeface="华文仿宋"/>
              <a:cs typeface="华文仿宋"/>
            </a:endParaRPr>
          </a:p>
          <a:p>
            <a:pPr algn="ctr"/>
            <a:endParaRPr kumimoji="1"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500365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众民的心就消化如</a:t>
            </a:r>
            <a:r>
              <a:rPr lang="zh-CN" altLang="zh-CN" dirty="0" smtClean="0"/>
              <a:t>水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zh-CN" dirty="0" smtClean="0"/>
              <a:t>沉浸在艾城失败中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消化如水</a:t>
            </a:r>
            <a:endParaRPr lang="en-US" altLang="zh-CN" dirty="0" smtClean="0"/>
          </a:p>
          <a:p>
            <a:pPr lvl="0"/>
            <a:endParaRPr lang="en-AU" altLang="zh-CN" dirty="0"/>
          </a:p>
          <a:p>
            <a:pPr lvl="0"/>
            <a:r>
              <a:rPr lang="zh-CN" altLang="zh-CN" dirty="0"/>
              <a:t>顺从</a:t>
            </a:r>
            <a:r>
              <a:rPr lang="zh-CN" altLang="zh-CN" dirty="0" smtClean="0"/>
              <a:t>属地的逻辑中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这下玩完了！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5014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>
                <a:solidFill>
                  <a:srgbClr val="FFFF00"/>
                </a:solidFill>
              </a:rPr>
              <a:t>一、</a:t>
            </a:r>
            <a:r>
              <a:rPr kumimoji="1" lang="zh-CN" altLang="en-US" dirty="0" smtClean="0">
                <a:solidFill>
                  <a:srgbClr val="FFFF00"/>
                </a:solidFill>
              </a:rPr>
              <a:t>因艾城</a:t>
            </a:r>
            <a:r>
              <a:rPr kumimoji="1" lang="zh-CN" altLang="en-US" dirty="0" smtClean="0">
                <a:solidFill>
                  <a:srgbClr val="FFFF00"/>
                </a:solidFill>
              </a:rPr>
              <a:t>实在</a:t>
            </a:r>
            <a:r>
              <a:rPr kumimoji="1" lang="zh-CN" altLang="en-US" dirty="0" smtClean="0">
                <a:solidFill>
                  <a:srgbClr val="FFFF00"/>
                </a:solidFill>
              </a:rPr>
              <a:t>太小</a:t>
            </a:r>
            <a:endParaRPr kumimoji="1" lang="zh-CN" altLang="en-US" dirty="0">
              <a:solidFill>
                <a:srgbClr val="FFFF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AU" altLang="zh-CN" dirty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marL="0" lvl="0" indent="0">
              <a:buNone/>
            </a:pPr>
            <a:endParaRPr lang="en-AU" altLang="zh-CN" dirty="0"/>
          </a:p>
          <a:p>
            <a:endParaRPr lang="en-AU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kumimoji="1"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457200" y="1600200"/>
            <a:ext cx="8229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/>
              <a:t>7:3 </a:t>
            </a:r>
            <a:r>
              <a:rPr lang="zh-CN" altLang="zh-CN" sz="3200" dirty="0"/>
              <a:t>他们回到约书亚那里，对他说：</a:t>
            </a:r>
            <a:r>
              <a:rPr lang="en-US" altLang="zh-CN" sz="3200" dirty="0"/>
              <a:t>“</a:t>
            </a:r>
            <a:r>
              <a:rPr lang="zh-CN" altLang="zh-CN" sz="3200" dirty="0"/>
              <a:t>众民不必都上去，只要二三千人上去就能攻取艾城；不必劳累众民都去，因为那里的人少。</a:t>
            </a:r>
            <a:r>
              <a:rPr lang="en-US" altLang="zh-CN" sz="3200" dirty="0" smtClean="0"/>
              <a:t>”</a:t>
            </a:r>
          </a:p>
          <a:p>
            <a:endParaRPr lang="en-AU" altLang="zh-CN" sz="3200" dirty="0"/>
          </a:p>
          <a:p>
            <a:r>
              <a:rPr lang="en-US" altLang="zh-CN" sz="3200" dirty="0"/>
              <a:t>7:4 </a:t>
            </a:r>
            <a:r>
              <a:rPr lang="zh-CN" altLang="zh-CN" sz="3200" dirty="0"/>
              <a:t>于是民中约有三千人上那里去，竟在艾城人面前逃跑了。</a:t>
            </a:r>
            <a:endParaRPr lang="en-AU" altLang="zh-CN" sz="3200" dirty="0"/>
          </a:p>
        </p:txBody>
      </p:sp>
    </p:spTree>
    <p:extLst>
      <p:ext uri="{BB962C8B-B14F-4D97-AF65-F5344CB8AC3E}">
        <p14:creationId xmlns:p14="http://schemas.microsoft.com/office/powerpoint/2010/main" val="69867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关于艾城军情都是正确的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²"/>
            </a:pPr>
            <a:r>
              <a:rPr lang="en-US" altLang="zh-CN" sz="4000" dirty="0" smtClean="0"/>
              <a:t>  </a:t>
            </a:r>
            <a:r>
              <a:rPr lang="zh-CN" altLang="en-US" sz="4000" dirty="0" smtClean="0"/>
              <a:t>为什么是只需要两三千人就可以？</a:t>
            </a:r>
            <a:endParaRPr lang="en-US" altLang="zh-CN" sz="4000" dirty="0" smtClean="0"/>
          </a:p>
          <a:p>
            <a:pPr marL="0" indent="0">
              <a:buNone/>
            </a:pPr>
            <a:endParaRPr lang="en-US" altLang="zh-CN" sz="4000" dirty="0" smtClean="0"/>
          </a:p>
          <a:p>
            <a:pPr marL="0" indent="0" algn="ctr">
              <a:buNone/>
            </a:pPr>
            <a:r>
              <a:rPr lang="en-US" altLang="zh-CN" sz="4000" dirty="0" smtClean="0"/>
              <a:t>    </a:t>
            </a:r>
            <a:r>
              <a:rPr lang="zh-CN" altLang="en-US" sz="4000" dirty="0" smtClean="0"/>
              <a:t>因为艾城是小的</a:t>
            </a:r>
            <a:endParaRPr lang="en-US" altLang="zh-CN" sz="4000" dirty="0" smtClean="0"/>
          </a:p>
          <a:p>
            <a:pPr marL="457200" lvl="1" indent="0" algn="ctr">
              <a:buNone/>
            </a:pPr>
            <a:r>
              <a:rPr lang="zh-CN" altLang="en-US" sz="3600" dirty="0" smtClean="0"/>
              <a:t>艾城的人口</a:t>
            </a:r>
            <a:r>
              <a:rPr lang="en-US" altLang="zh-CN" sz="3600" dirty="0" smtClean="0"/>
              <a:t>1</a:t>
            </a:r>
            <a:r>
              <a:rPr lang="zh-CN" altLang="en-US" sz="3600" dirty="0" smtClean="0"/>
              <a:t>2</a:t>
            </a:r>
            <a:r>
              <a:rPr lang="en-US" altLang="zh-CN" sz="3600" dirty="0" smtClean="0"/>
              <a:t>000.00</a:t>
            </a:r>
          </a:p>
          <a:p>
            <a:pPr marL="457200" lvl="1" indent="0" algn="ctr">
              <a:buNone/>
            </a:pPr>
            <a:r>
              <a:rPr lang="zh-CN" altLang="en-US" sz="3600" dirty="0" smtClean="0"/>
              <a:t>军队</a:t>
            </a:r>
            <a:r>
              <a:rPr lang="en-US" altLang="zh-CN" sz="3600" dirty="0" smtClean="0"/>
              <a:t>2000</a:t>
            </a:r>
            <a:r>
              <a:rPr lang="zh-CN" altLang="en-US" sz="3600" dirty="0" smtClean="0"/>
              <a:t>人</a:t>
            </a:r>
            <a:endParaRPr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172150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应许之地的唯一战败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以耶利哥大捷为背景</a:t>
            </a:r>
            <a:endParaRPr kumimoji="1" lang="en-US" altLang="zh-CN" dirty="0" smtClean="0"/>
          </a:p>
          <a:p>
            <a:r>
              <a:rPr kumimoji="1" lang="zh-CN" altLang="en-US" dirty="0" smtClean="0"/>
              <a:t>以微小艾城为诱因</a:t>
            </a:r>
            <a:endParaRPr kumimoji="1" lang="en-US" altLang="zh-CN" dirty="0" smtClean="0"/>
          </a:p>
          <a:p>
            <a:r>
              <a:rPr kumimoji="1" lang="zh-CN" altLang="en-US" dirty="0" smtClean="0"/>
              <a:t>以色列人</a:t>
            </a:r>
            <a:r>
              <a:rPr kumimoji="1" lang="zh-CN" altLang="en-US" dirty="0" smtClean="0">
                <a:solidFill>
                  <a:srgbClr val="FFFF00"/>
                </a:solidFill>
              </a:rPr>
              <a:t>骄傲</a:t>
            </a:r>
            <a:r>
              <a:rPr kumimoji="1" lang="zh-CN" altLang="en-US" dirty="0" smtClean="0"/>
              <a:t>和</a:t>
            </a:r>
            <a:r>
              <a:rPr kumimoji="1" lang="zh-CN" altLang="en-US" dirty="0" smtClean="0">
                <a:solidFill>
                  <a:srgbClr val="FFFF00"/>
                </a:solidFill>
              </a:rPr>
              <a:t>贪婪</a:t>
            </a:r>
            <a:r>
              <a:rPr kumimoji="1" lang="zh-CN" altLang="en-US" dirty="0" smtClean="0"/>
              <a:t>为主因</a:t>
            </a:r>
            <a:endParaRPr kumimoji="1" lang="en-US" altLang="zh-CN" dirty="0" smtClean="0"/>
          </a:p>
          <a:p>
            <a:r>
              <a:rPr kumimoji="1" lang="zh-CN" altLang="en-US" dirty="0" smtClean="0"/>
              <a:t>但却要成就上帝美好的计划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88998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>
                <a:solidFill>
                  <a:srgbClr val="FFFF00"/>
                </a:solidFill>
              </a:rPr>
              <a:t>二、</a:t>
            </a:r>
            <a:r>
              <a:rPr kumimoji="1" lang="zh-CN" altLang="en-US" dirty="0" smtClean="0">
                <a:solidFill>
                  <a:srgbClr val="FFFF00"/>
                </a:solidFill>
              </a:rPr>
              <a:t>因</a:t>
            </a:r>
            <a:r>
              <a:rPr kumimoji="1" lang="zh-CN" altLang="en-US" dirty="0" smtClean="0">
                <a:solidFill>
                  <a:srgbClr val="FFFF00"/>
                </a:solidFill>
              </a:rPr>
              <a:t>逻辑还未更新</a:t>
            </a:r>
            <a:endParaRPr kumimoji="1" lang="zh-CN" altLang="en-US" dirty="0">
              <a:solidFill>
                <a:srgbClr val="FFFF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dirty="0" smtClean="0"/>
              <a:t>理所当然的下一步</a:t>
            </a:r>
            <a:endParaRPr lang="en-US" altLang="zh-CN" sz="4000" dirty="0" smtClean="0"/>
          </a:p>
          <a:p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7</a:t>
            </a:r>
            <a:r>
              <a:rPr lang="en-US" altLang="zh-CN" dirty="0"/>
              <a:t>:2 </a:t>
            </a:r>
            <a:r>
              <a:rPr lang="zh-CN" altLang="zh-CN" dirty="0"/>
              <a:t>当下，约书亚从耶利哥打发人往伯特利东边、靠近伯</a:t>
            </a:r>
            <a:r>
              <a:rPr lang="en-US" altLang="zh-CN" dirty="0"/>
              <a:t>·</a:t>
            </a:r>
            <a:r>
              <a:rPr lang="zh-CN" altLang="zh-CN" dirty="0"/>
              <a:t>亚文的艾城去，吩咐他们说：</a:t>
            </a:r>
            <a:r>
              <a:rPr lang="en-US" altLang="zh-CN" dirty="0"/>
              <a:t>“</a:t>
            </a:r>
            <a:r>
              <a:rPr lang="zh-CN" altLang="zh-CN" dirty="0"/>
              <a:t>你们上去窥探那地。</a:t>
            </a:r>
            <a:r>
              <a:rPr lang="en-US" altLang="zh-CN" dirty="0"/>
              <a:t>”</a:t>
            </a:r>
            <a:r>
              <a:rPr lang="zh-CN" altLang="zh-CN" dirty="0"/>
              <a:t>他们就上去窥探艾城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kumimoji="1" lang="en-US" altLang="zh-CN" dirty="0" smtClean="0"/>
          </a:p>
          <a:p>
            <a:pPr marL="0" indent="0" algn="ctr">
              <a:buNone/>
            </a:pPr>
            <a:endParaRPr kumimoji="1" lang="en-US" altLang="zh-CN" dirty="0" smtClean="0"/>
          </a:p>
          <a:p>
            <a:endParaRPr kumimoji="1" lang="en-US" altLang="zh-CN" dirty="0" smtClean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85374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 algn="l">
              <a:buFont typeface="Arial"/>
              <a:buChar char="•"/>
            </a:pPr>
            <a:r>
              <a:rPr lang="zh-CN" altLang="en-US" dirty="0" smtClean="0"/>
              <a:t>探子的假设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7</a:t>
            </a:r>
            <a:r>
              <a:rPr lang="en-US" altLang="zh-CN" dirty="0"/>
              <a:t>:3 </a:t>
            </a:r>
            <a:r>
              <a:rPr lang="zh-CN" altLang="zh-CN" dirty="0"/>
              <a:t>他们回到约书亚那里，对他说：</a:t>
            </a:r>
            <a:r>
              <a:rPr lang="en-US" altLang="zh-CN" dirty="0"/>
              <a:t>“</a:t>
            </a:r>
            <a:r>
              <a:rPr lang="zh-CN" altLang="zh-CN" dirty="0"/>
              <a:t>众民不必都上去，只要二三千人上去就能攻取艾城；不必劳累众民都去，因为那里的人少。</a:t>
            </a:r>
            <a:r>
              <a:rPr lang="en-US" altLang="zh-CN" dirty="0"/>
              <a:t>”</a:t>
            </a:r>
            <a:endParaRPr lang="en-AU" altLang="zh-CN" dirty="0"/>
          </a:p>
          <a:p>
            <a:endParaRPr kumimoji="1" lang="en-US" altLang="zh-CN" dirty="0" smtClean="0"/>
          </a:p>
          <a:p>
            <a:pPr algn="ctr"/>
            <a:r>
              <a:rPr kumimoji="1" lang="zh-CN" altLang="en-US" dirty="0" smtClean="0"/>
              <a:t>两三千足够了：上次是因众民上去了？</a:t>
            </a:r>
            <a:endParaRPr kumimoji="1" lang="en-US" altLang="zh-CN" dirty="0" smtClean="0"/>
          </a:p>
          <a:p>
            <a:pPr algn="ctr"/>
            <a:r>
              <a:rPr kumimoji="1" lang="zh-CN" altLang="en-US" dirty="0" smtClean="0"/>
              <a:t>不必劳累众民：何时劳累众民？</a:t>
            </a:r>
            <a:endParaRPr kumimoji="1" lang="en-US" altLang="zh-CN" dirty="0" smtClean="0"/>
          </a:p>
          <a:p>
            <a:pPr algn="ctr"/>
            <a:r>
              <a:rPr kumimoji="1" lang="zh-CN" altLang="en-US" dirty="0" smtClean="0"/>
              <a:t>探子的潜意识：打站还是靠自己的</a:t>
            </a:r>
            <a:endParaRPr kumimoji="1" lang="en-US" altLang="zh-CN" dirty="0" smtClean="0"/>
          </a:p>
          <a:p>
            <a:pPr algn="ctr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99366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黑色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黑色 .thmx</Template>
  <TotalTime>6043</TotalTime>
  <Words>687</Words>
  <Application>Microsoft Macintosh PowerPoint</Application>
  <PresentationFormat>全屏显示(4:3)</PresentationFormat>
  <Paragraphs>87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黑色</vt:lpstr>
      <vt:lpstr>艾城的失败</vt:lpstr>
      <vt:lpstr>约书亚记七1-5</vt:lpstr>
      <vt:lpstr>前  言</vt:lpstr>
      <vt:lpstr>众民的心就消化如水</vt:lpstr>
      <vt:lpstr>一、因艾城实在太小</vt:lpstr>
      <vt:lpstr>关于艾城军情都是正确的</vt:lpstr>
      <vt:lpstr>应许之地的唯一战败</vt:lpstr>
      <vt:lpstr>二、因逻辑还未更新</vt:lpstr>
      <vt:lpstr>探子的假设</vt:lpstr>
      <vt:lpstr>三、因没有重回吉甲</vt:lpstr>
      <vt:lpstr>到旷野去歇一歇</vt:lpstr>
      <vt:lpstr>带来属灵觉察力减弱</vt:lpstr>
      <vt:lpstr>初期教会的例子</vt:lpstr>
      <vt:lpstr>四、因取了当灭之物</vt:lpstr>
      <vt:lpstr>战败根源：当灭之物</vt:lpstr>
      <vt:lpstr>连累到整体</vt:lpstr>
      <vt:lpstr>总  结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跨越不可跨越的约旦河</dc:title>
  <dc:creator>Muqun Nan</dc:creator>
  <cp:lastModifiedBy>Muqun Nan</cp:lastModifiedBy>
  <cp:revision>56</cp:revision>
  <dcterms:created xsi:type="dcterms:W3CDTF">2019-04-27T02:54:44Z</dcterms:created>
  <dcterms:modified xsi:type="dcterms:W3CDTF">2019-06-22T01:37:05Z</dcterms:modified>
</cp:coreProperties>
</file>