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59" r:id="rId6"/>
    <p:sldId id="263" r:id="rId7"/>
    <p:sldId id="260" r:id="rId8"/>
    <p:sldId id="261" r:id="rId9"/>
    <p:sldId id="262" r:id="rId10"/>
    <p:sldId id="264" r:id="rId11"/>
    <p:sldId id="266" r:id="rId12"/>
    <p:sldId id="273" r:id="rId13"/>
    <p:sldId id="276" r:id="rId14"/>
    <p:sldId id="277" r:id="rId15"/>
    <p:sldId id="278" r:id="rId16"/>
    <p:sldId id="275" r:id="rId17"/>
    <p:sldId id="267" r:id="rId18"/>
    <p:sldId id="279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A8FE1-681E-AA4B-95A8-8EABA13BFC5B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A7D7E-BB38-004F-95AA-9815403039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25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ABFF-E76C-4E4F-ACF5-1A75041C0AEA}" type="datetimeFigureOut">
              <a:rPr kumimoji="1" lang="zh-CN" altLang="en-US" smtClean="0"/>
              <a:t>19/7/13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B273-537A-D84A-9762-F7BEC65E2A7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41104" y="16687"/>
            <a:ext cx="5985932" cy="1010025"/>
          </a:xfrm>
        </p:spPr>
        <p:txBody>
          <a:bodyPr>
            <a:normAutofit/>
          </a:bodyPr>
          <a:lstStyle/>
          <a:p>
            <a:r>
              <a:rPr kumimoji="1" lang="zh-CN" altLang="en-US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玛</a:t>
            </a:r>
            <a:r>
              <a:rPr kumimoji="1" lang="en-US" altLang="zh-CN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 </a:t>
            </a:r>
            <a:r>
              <a:rPr kumimoji="1" lang="zh-CN" altLang="en-US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拉</a:t>
            </a:r>
            <a:r>
              <a:rPr kumimoji="1" lang="en-US" altLang="zh-CN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 </a:t>
            </a:r>
            <a:r>
              <a:rPr kumimoji="1" lang="zh-CN" altLang="en-US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基</a:t>
            </a:r>
            <a:r>
              <a:rPr kumimoji="1" lang="en-US" altLang="zh-CN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 </a:t>
            </a:r>
            <a:r>
              <a:rPr kumimoji="1" lang="zh-CN" altLang="en-US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书</a:t>
            </a:r>
            <a:r>
              <a:rPr kumimoji="1" lang="en-US" altLang="zh-CN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 </a:t>
            </a:r>
            <a:r>
              <a:rPr kumimoji="1" lang="zh-CN" altLang="en-US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信</a:t>
            </a:r>
            <a:r>
              <a:rPr kumimoji="1" lang="en-US" altLang="zh-CN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 </a:t>
            </a:r>
            <a:r>
              <a:rPr kumimoji="1" lang="zh-CN" altLang="en-US" sz="5400" dirty="0" smtClean="0">
                <a:solidFill>
                  <a:schemeClr val="bg1"/>
                </a:solidFill>
                <a:latin typeface="华文隶书"/>
                <a:ea typeface="华文隶书"/>
                <a:cs typeface="华文隶书"/>
              </a:rPr>
              <a:t>息</a:t>
            </a:r>
            <a:endParaRPr kumimoji="1" lang="zh-CN" altLang="en-US" sz="5400" dirty="0">
              <a:solidFill>
                <a:schemeClr val="bg1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1103" y="1026712"/>
            <a:ext cx="5159469" cy="919999"/>
          </a:xfrm>
        </p:spPr>
        <p:txBody>
          <a:bodyPr>
            <a:normAutofit/>
          </a:bodyPr>
          <a:lstStyle/>
          <a:p>
            <a:r>
              <a:rPr kumimoji="1" lang="en-US" altLang="zh-CN" sz="4400" dirty="0" smtClean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</a:t>
            </a:r>
            <a:r>
              <a:rPr kumimoji="1" lang="zh-CN" altLang="en-US" sz="4400" dirty="0" smtClean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爱与不爱的争辩</a:t>
            </a:r>
            <a:endParaRPr kumimoji="1" lang="zh-CN" altLang="en-US" sz="4400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</p:spTree>
    <p:extLst>
      <p:ext uri="{BB962C8B-B14F-4D97-AF65-F5344CB8AC3E}">
        <p14:creationId xmlns:p14="http://schemas.microsoft.com/office/powerpoint/2010/main" val="379300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读者：以色列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一度曾为</a:t>
            </a:r>
            <a:r>
              <a:rPr lang="zh-CN" altLang="zh-CN" dirty="0"/>
              <a:t>北国的名字，不过一直可作全国的代称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如今归回犹</a:t>
            </a:r>
            <a:r>
              <a:rPr lang="zh-CN" altLang="zh-CN" dirty="0"/>
              <a:t>大的少数人则代表全国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是因为上帝纪</a:t>
            </a:r>
            <a:r>
              <a:rPr lang="zh-CN" altLang="zh-CN" dirty="0"/>
              <a:t>念他与亚伯拉罕、以撒和雅各所立的约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虽然百姓对上帝莫不关</a:t>
            </a:r>
            <a:r>
              <a:rPr lang="zh-CN" altLang="zh-CN" dirty="0"/>
              <a:t>心。但是上帝还是爱他们。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656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5400" dirty="0" smtClean="0"/>
              <a:t>二、爱与质疑</a:t>
            </a:r>
            <a:endParaRPr kumimoji="1"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600" b="1" dirty="0" smtClean="0"/>
          </a:p>
          <a:p>
            <a:pPr marL="0" indent="0">
              <a:buNone/>
            </a:pPr>
            <a:r>
              <a:rPr lang="zh-CN" altLang="en-US" sz="3600" b="1" dirty="0" smtClean="0"/>
              <a:t>一</a:t>
            </a:r>
            <a:r>
              <a:rPr lang="en-US" altLang="zh-CN" sz="3600" b="1" dirty="0" smtClean="0"/>
              <a:t>2</a:t>
            </a:r>
            <a:r>
              <a:rPr lang="zh-CN" altLang="zh-CN" sz="3600" b="1" dirty="0" smtClean="0"/>
              <a:t>「</a:t>
            </a:r>
            <a:r>
              <a:rPr lang="zh-CN" altLang="zh-CN" sz="3600" b="1" dirty="0"/>
              <a:t>耶和华说：『我曾爱你们。』你们却说：『祢在何事上爱我们呢？』</a:t>
            </a:r>
            <a:endParaRPr lang="en-AU" altLang="zh-CN" sz="3600" dirty="0"/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166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问题还是一样！</a:t>
            </a:r>
            <a:endParaRPr kumimoji="1" lang="zh-CN" altLang="en-US" dirty="0"/>
          </a:p>
        </p:txBody>
      </p:sp>
      <p:pic>
        <p:nvPicPr>
          <p:cNvPr id="4" name="内容占位符 3" descr="W0201404223071358113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5" r="-16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293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第二圣殿</a:t>
            </a:r>
            <a:endParaRPr kumimoji="1" lang="zh-CN" altLang="en-US" dirty="0"/>
          </a:p>
        </p:txBody>
      </p:sp>
      <p:pic>
        <p:nvPicPr>
          <p:cNvPr id="4" name="内容占位符 3" descr="israel-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25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所罗门的圣殿</a:t>
            </a:r>
            <a:endParaRPr kumimoji="1" lang="zh-CN" altLang="en-US" dirty="0"/>
          </a:p>
        </p:txBody>
      </p:sp>
      <p:pic>
        <p:nvPicPr>
          <p:cNvPr id="4" name="内容占位符 3" descr="013000012485771342663137294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6" r="-13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92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蝗灾</a:t>
            </a:r>
            <a:endParaRPr kumimoji="1" lang="zh-CN" altLang="en-US" dirty="0"/>
          </a:p>
        </p:txBody>
      </p:sp>
      <p:pic>
        <p:nvPicPr>
          <p:cNvPr id="4" name="内容占位符 3" descr="Cgqg2ldQ4QaAWKJWAAEcfnG2DII3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8" r="-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48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公义的神啊！你在哪里？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玛</a:t>
            </a:r>
            <a:r>
              <a:rPr lang="en-US" altLang="zh-CN" dirty="0" smtClean="0"/>
              <a:t>3</a:t>
            </a:r>
            <a:r>
              <a:rPr lang="en-US" altLang="zh-CN" dirty="0"/>
              <a:t>:14 </a:t>
            </a:r>
            <a:r>
              <a:rPr lang="zh-CN" altLang="en-US" dirty="0"/>
              <a:t>你们说：‘侍奉　神是徒然的，遵守　神所吩咐的，在万军之耶和华面前苦苦斋戒，有什么益处呢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:15 </a:t>
            </a:r>
            <a:r>
              <a:rPr lang="zh-CN" altLang="en-US" dirty="0"/>
              <a:t>如今我们称狂傲的人为有福，并且行恶的人得建立；他们虽然试探　神，却得脱离灾难。’</a:t>
            </a:r>
            <a:r>
              <a:rPr lang="zh-CN" altLang="en-US" dirty="0" smtClean="0"/>
              <a:t>”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:17 </a:t>
            </a:r>
            <a:r>
              <a:rPr lang="zh-CN" altLang="en-US" dirty="0" smtClean="0"/>
              <a:t>因为你们说</a:t>
            </a:r>
            <a:r>
              <a:rPr lang="zh-CN" altLang="en-US" dirty="0"/>
              <a:t>：“凡行恶的，耶和华眼看为善，并且他喜悦他们”；或说：“公义的　神在哪里呢？”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09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zh-CN" sz="6000" b="1" dirty="0"/>
              <a:t>三、</a:t>
            </a:r>
            <a:r>
              <a:rPr lang="zh-CN" altLang="zh-CN" sz="6000" b="1" dirty="0" smtClean="0"/>
              <a:t>过去与现在</a:t>
            </a:r>
            <a:endParaRPr kumimoji="1"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4800" dirty="0" smtClean="0"/>
              <a:t>过去</a:t>
            </a:r>
            <a:r>
              <a:rPr kumimoji="1" lang="zh-CN" altLang="zh-CN" sz="4800" dirty="0" smtClean="0"/>
              <a:t>：</a:t>
            </a:r>
            <a:r>
              <a:rPr kumimoji="1" lang="zh-CN" altLang="en-US" sz="4800" dirty="0" smtClean="0"/>
              <a:t>记住神的拣选</a:t>
            </a:r>
            <a:endParaRPr kumimoji="1" lang="en-US" altLang="zh-CN" sz="4800" dirty="0" smtClean="0"/>
          </a:p>
          <a:p>
            <a:pPr algn="ctr"/>
            <a:endParaRPr kumimoji="1" lang="en-US" altLang="zh-CN" sz="4800" dirty="0" smtClean="0"/>
          </a:p>
          <a:p>
            <a:pPr algn="ctr"/>
            <a:r>
              <a:rPr kumimoji="1" lang="zh-CN" altLang="en-US" sz="4800" dirty="0" smtClean="0"/>
              <a:t>现在：看见神的作为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38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fontAlgn="base"/>
            <a:r>
              <a:rPr lang="en-AU" altLang="zh-CN" b="1" dirty="0"/>
              <a:t/>
            </a:r>
            <a:br>
              <a:rPr lang="en-AU" altLang="zh-CN" b="1" dirty="0"/>
            </a:br>
            <a:r>
              <a:rPr lang="en-AU" altLang="zh-CN" b="1" dirty="0"/>
              <a:t>1</a:t>
            </a:r>
            <a:r>
              <a:rPr lang="zh-CN" altLang="zh-CN" b="1" dirty="0"/>
              <a:t>、雅各</a:t>
            </a:r>
            <a:r>
              <a:rPr lang="en-AU" altLang="zh-CN" b="1" dirty="0"/>
              <a:t>—</a:t>
            </a:r>
            <a:r>
              <a:rPr lang="zh-CN" altLang="zh-CN" b="1" dirty="0"/>
              <a:t>以色列</a:t>
            </a:r>
            <a:r>
              <a:rPr lang="en-AU" altLang="zh-CN" b="1" dirty="0"/>
              <a:t>—</a:t>
            </a:r>
            <a:r>
              <a:rPr lang="zh-CN" altLang="zh-CN" b="1" dirty="0"/>
              <a:t>蒙爱的</a:t>
            </a:r>
            <a:r>
              <a:rPr lang="en-AU" altLang="zh-CN" dirty="0"/>
              <a:t/>
            </a:r>
            <a:br>
              <a:rPr lang="en-AU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altLang="zh-CN" b="1" dirty="0"/>
          </a:p>
          <a:p>
            <a:pPr marL="0" indent="0" fontAlgn="base">
              <a:buNone/>
            </a:pPr>
            <a:r>
              <a:rPr lang="zh-CN" altLang="zh-CN" b="1" dirty="0"/>
              <a:t>耶和华说：『以扫不是雅各的哥哥吗？我却爱雅各，』</a:t>
            </a:r>
            <a:endParaRPr lang="en-AU" altLang="zh-CN" dirty="0"/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49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altLang="zh-CN" dirty="0"/>
              <a:t>2.</a:t>
            </a:r>
            <a:r>
              <a:rPr lang="zh-CN" altLang="zh-CN" dirty="0"/>
              <a:t>以扫</a:t>
            </a:r>
            <a:r>
              <a:rPr lang="en-AU" altLang="zh-CN" dirty="0"/>
              <a:t>—</a:t>
            </a:r>
            <a:r>
              <a:rPr lang="zh-CN" altLang="zh-CN" dirty="0"/>
              <a:t>以东</a:t>
            </a:r>
            <a:r>
              <a:rPr lang="en-AU" altLang="zh-CN" dirty="0"/>
              <a:t>—</a:t>
            </a:r>
            <a:r>
              <a:rPr lang="zh-CN" altLang="zh-CN" dirty="0"/>
              <a:t>被恨恶</a:t>
            </a:r>
            <a:r>
              <a:rPr lang="zh-CN" altLang="zh-CN" dirty="0" smtClean="0"/>
              <a:t>的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r>
              <a:rPr lang="zh-CN" altLang="zh-CN" b="1" dirty="0" smtClean="0"/>
              <a:t>一</a:t>
            </a:r>
            <a:r>
              <a:rPr lang="en-AU" altLang="zh-CN" b="1" dirty="0" smtClean="0"/>
              <a:t>3</a:t>
            </a:r>
            <a:r>
              <a:rPr lang="zh-CN" altLang="zh-CN" b="1" dirty="0"/>
              <a:t>「恶以扫，使他的山岭荒凉，把他的地业交给旷野的野狗。』</a:t>
            </a:r>
            <a:r>
              <a:rPr lang="zh-CN" altLang="zh-CN" b="1" dirty="0" smtClean="0"/>
              <a:t>」</a:t>
            </a:r>
            <a:r>
              <a:rPr lang="zh-CN" altLang="zh-CN" b="1" dirty="0"/>
              <a:t>一</a:t>
            </a:r>
            <a:r>
              <a:rPr lang="en-AU" altLang="zh-CN" b="1" dirty="0"/>
              <a:t>4</a:t>
            </a:r>
            <a:r>
              <a:rPr lang="zh-CN" altLang="zh-CN" b="1" dirty="0"/>
              <a:t>「以东人说：『我们现在虽被毁坏，却要重建荒废之处。』万军之耶和华如此说：『任他们建造，我必拆毁；人必称他们的地为</a:t>
            </a:r>
            <a:r>
              <a:rPr lang="en-AU" altLang="zh-CN" b="1" dirty="0"/>
              <a:t>“</a:t>
            </a:r>
            <a:r>
              <a:rPr lang="zh-CN" altLang="zh-CN" b="1" dirty="0"/>
              <a:t>罪恶之境</a:t>
            </a:r>
            <a:r>
              <a:rPr lang="en-AU" altLang="zh-CN" b="1" dirty="0"/>
              <a:t>”</a:t>
            </a:r>
            <a:r>
              <a:rPr lang="zh-CN" altLang="zh-CN" b="1" dirty="0"/>
              <a:t>；称他们的民为</a:t>
            </a:r>
            <a:r>
              <a:rPr lang="en-AU" altLang="zh-CN" b="1" dirty="0"/>
              <a:t>“</a:t>
            </a:r>
            <a:r>
              <a:rPr lang="zh-CN" altLang="zh-CN" b="1" dirty="0"/>
              <a:t>耶和华永远恼怒之民</a:t>
            </a:r>
            <a:r>
              <a:rPr lang="en-AU" altLang="zh-CN" b="1" dirty="0"/>
              <a:t>”</a:t>
            </a:r>
            <a:r>
              <a:rPr lang="zh-CN" altLang="zh-CN" b="1" dirty="0"/>
              <a:t>。』」</a:t>
            </a:r>
            <a:endParaRPr lang="en-AU" altLang="zh-CN" dirty="0"/>
          </a:p>
          <a:p>
            <a:pPr marL="0" indent="0" fontAlgn="base">
              <a:buNone/>
            </a:pP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037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82960"/>
            <a:ext cx="8229600" cy="5743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/>
              <a:t>玛</a:t>
            </a:r>
            <a:r>
              <a:rPr lang="en-US" altLang="zh-CN" dirty="0"/>
              <a:t>1:1 </a:t>
            </a:r>
            <a:r>
              <a:rPr lang="zh-CN" altLang="zh-CN" dirty="0"/>
              <a:t>耶和华藉玛拉基传给以色列的默示。</a:t>
            </a:r>
            <a:r>
              <a:rPr lang="en-US" altLang="zh-CN" dirty="0"/>
              <a:t>1:2 </a:t>
            </a:r>
            <a:r>
              <a:rPr lang="zh-CN" altLang="zh-CN" dirty="0"/>
              <a:t>耶和华说：</a:t>
            </a:r>
            <a:r>
              <a:rPr lang="en-US" altLang="zh-CN" dirty="0"/>
              <a:t>“</a:t>
            </a:r>
            <a:r>
              <a:rPr lang="zh-CN" altLang="zh-CN" dirty="0"/>
              <a:t>我曾爱你们。</a:t>
            </a:r>
            <a:r>
              <a:rPr lang="en-US" altLang="zh-CN" dirty="0"/>
              <a:t>”</a:t>
            </a:r>
            <a:r>
              <a:rPr lang="zh-CN" altLang="zh-CN" dirty="0"/>
              <a:t>你们却说：</a:t>
            </a:r>
            <a:r>
              <a:rPr lang="en-US" altLang="zh-CN" dirty="0"/>
              <a:t>“</a:t>
            </a:r>
            <a:r>
              <a:rPr lang="zh-CN" altLang="zh-CN" dirty="0"/>
              <a:t>你在何事上爱我们呢？</a:t>
            </a:r>
            <a:r>
              <a:rPr lang="en-US" altLang="zh-CN" dirty="0"/>
              <a:t>”</a:t>
            </a:r>
            <a:r>
              <a:rPr lang="zh-CN" altLang="zh-CN" dirty="0"/>
              <a:t>耶和华说：</a:t>
            </a:r>
            <a:r>
              <a:rPr lang="en-US" altLang="zh-CN" dirty="0"/>
              <a:t>“</a:t>
            </a:r>
            <a:r>
              <a:rPr lang="zh-CN" altLang="zh-CN" dirty="0"/>
              <a:t>以扫不是雅各的哥哥吗？我却爱雅各，</a:t>
            </a:r>
            <a:r>
              <a:rPr lang="en-US" altLang="zh-CN" dirty="0"/>
              <a:t>1:3 </a:t>
            </a:r>
            <a:r>
              <a:rPr lang="zh-CN" altLang="zh-CN" dirty="0"/>
              <a:t>恶以扫，使他的山岭荒凉，把他的地业交给旷野的野狗。</a:t>
            </a:r>
            <a:r>
              <a:rPr lang="en-US" altLang="zh-CN" dirty="0"/>
              <a:t>”1:4 </a:t>
            </a:r>
            <a:r>
              <a:rPr lang="zh-CN" altLang="zh-CN" dirty="0"/>
              <a:t>以东人说：</a:t>
            </a:r>
            <a:r>
              <a:rPr lang="en-US" altLang="zh-CN" dirty="0"/>
              <a:t>“</a:t>
            </a:r>
            <a:r>
              <a:rPr lang="zh-CN" altLang="zh-CN" dirty="0"/>
              <a:t>我们现在虽被毁坏，却要重建荒废之处。</a:t>
            </a:r>
            <a:r>
              <a:rPr lang="en-US" altLang="zh-CN" dirty="0"/>
              <a:t>”</a:t>
            </a:r>
            <a:r>
              <a:rPr lang="zh-CN" altLang="zh-CN" dirty="0"/>
              <a:t>万军之耶和华如此说：</a:t>
            </a:r>
            <a:r>
              <a:rPr lang="en-US" altLang="zh-CN" dirty="0"/>
              <a:t>“</a:t>
            </a:r>
            <a:r>
              <a:rPr lang="zh-CN" altLang="zh-CN" dirty="0"/>
              <a:t>任他们建造，我必拆毁；人必称他们的地为</a:t>
            </a:r>
            <a:r>
              <a:rPr lang="en-US" altLang="zh-CN" dirty="0"/>
              <a:t>‘</a:t>
            </a:r>
            <a:r>
              <a:rPr lang="zh-CN" altLang="zh-CN" dirty="0"/>
              <a:t>罪恶之境</a:t>
            </a:r>
            <a:r>
              <a:rPr lang="en-US" altLang="zh-CN" dirty="0"/>
              <a:t>’</a:t>
            </a:r>
            <a:r>
              <a:rPr lang="zh-CN" altLang="zh-CN" dirty="0"/>
              <a:t>；称他们的民为</a:t>
            </a:r>
            <a:r>
              <a:rPr lang="en-US" altLang="zh-CN" dirty="0"/>
              <a:t>‘</a:t>
            </a:r>
            <a:r>
              <a:rPr lang="zh-CN" altLang="zh-CN" dirty="0"/>
              <a:t>耶和华永远恼怒之民</a:t>
            </a:r>
            <a:r>
              <a:rPr lang="en-US" altLang="zh-CN" dirty="0"/>
              <a:t>’</a:t>
            </a:r>
            <a:r>
              <a:rPr lang="zh-CN" altLang="zh-CN" dirty="0"/>
              <a:t>。</a:t>
            </a:r>
            <a:r>
              <a:rPr lang="en-US" altLang="zh-CN" dirty="0"/>
              <a:t>”1:5 </a:t>
            </a:r>
            <a:r>
              <a:rPr lang="zh-CN" altLang="zh-CN" dirty="0"/>
              <a:t>你们必亲眼看见，也必说：</a:t>
            </a:r>
            <a:r>
              <a:rPr lang="en-US" altLang="zh-CN" dirty="0"/>
              <a:t>“</a:t>
            </a:r>
            <a:r>
              <a:rPr lang="zh-CN" altLang="zh-CN" dirty="0"/>
              <a:t>愿耶和华在以色列境界之外被尊为大！</a:t>
            </a:r>
            <a:r>
              <a:rPr lang="en-US" altLang="zh-CN" dirty="0"/>
              <a:t>”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87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AU" altLang="zh-CN" sz="4000" b="1" dirty="0"/>
              <a:t>3</a:t>
            </a:r>
            <a:r>
              <a:rPr lang="zh-CN" altLang="zh-CN" sz="4000" b="1" dirty="0"/>
              <a:t>．耶和华在以色列之外被尊为大</a:t>
            </a:r>
            <a:endParaRPr lang="en-AU" altLang="zh-CN" sz="4000" dirty="0"/>
          </a:p>
          <a:p>
            <a:pPr marL="0" indent="0" fontAlgn="base">
              <a:buNone/>
            </a:pPr>
            <a:endParaRPr lang="en-US" altLang="zh-CN" b="1" dirty="0" smtClean="0"/>
          </a:p>
          <a:p>
            <a:pPr marL="0" indent="0" fontAlgn="base">
              <a:buNone/>
            </a:pPr>
            <a:r>
              <a:rPr lang="zh-CN" altLang="zh-CN" b="1" dirty="0" smtClean="0"/>
              <a:t>玛</a:t>
            </a:r>
            <a:r>
              <a:rPr lang="zh-CN" altLang="zh-CN" b="1" dirty="0"/>
              <a:t>一</a:t>
            </a:r>
            <a:r>
              <a:rPr lang="en-AU" altLang="zh-CN" b="1" dirty="0"/>
              <a:t>5</a:t>
            </a:r>
            <a:r>
              <a:rPr lang="zh-CN" altLang="zh-CN" b="1" dirty="0"/>
              <a:t>「你们必亲眼看见，也必说：『愿耶和华在以色列境界之外被尊为大！』」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023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总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结</a:t>
            </a:r>
            <a:endParaRPr kumimoji="1" lang="zh-CN" altLang="en-US" dirty="0"/>
          </a:p>
        </p:txBody>
      </p:sp>
      <p:pic>
        <p:nvPicPr>
          <p:cNvPr id="4" name="内容占位符 3" descr="IMG_74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7" r="-62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945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一、使者与信息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0425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sz="4300" dirty="0" smtClean="0"/>
              <a:t>玛拉基</a:t>
            </a:r>
            <a:r>
              <a:rPr kumimoji="1" lang="en-US" altLang="zh-CN" sz="4300" dirty="0" smtClean="0"/>
              <a:t>——</a:t>
            </a:r>
            <a:r>
              <a:rPr kumimoji="1" lang="zh-CN" altLang="en-US" sz="4300" dirty="0" smtClean="0"/>
              <a:t>神的使者</a:t>
            </a:r>
            <a:endParaRPr kumimoji="1" lang="en-US" altLang="zh-CN" sz="4300" dirty="0" smtClean="0"/>
          </a:p>
          <a:p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哈该和撒迦利亚先知之后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百姓被虏归回</a:t>
            </a:r>
            <a:r>
              <a:rPr kumimoji="1" lang="en-US" altLang="zh-CN" dirty="0" smtClean="0"/>
              <a:t>105</a:t>
            </a:r>
            <a:r>
              <a:rPr kumimoji="1" lang="zh-CN" altLang="en-US" dirty="0" smtClean="0"/>
              <a:t>年，圣殿建成</a:t>
            </a:r>
            <a:r>
              <a:rPr kumimoji="1" lang="en-US" altLang="zh-CN" dirty="0" smtClean="0"/>
              <a:t>85</a:t>
            </a:r>
            <a:r>
              <a:rPr kumimoji="1" lang="zh-CN" altLang="en-US" dirty="0" smtClean="0"/>
              <a:t>年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所罗巴伯和约书亚已经过世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犹太人在波斯统治下有一定自由和平静，并无重大事件发生。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宗教活动一如既往，周而复始，有仪式却无实义。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人们追求丰富而安逸的生活。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犹太人道德松散和堕落。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294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the-postexilic-era-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86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玛拉基的信息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耶和华</a:t>
            </a:r>
            <a:r>
              <a:rPr lang="zh-CN" altLang="zh-CN" dirty="0"/>
              <a:t>的默示（</a:t>
            </a:r>
            <a:r>
              <a:rPr lang="en-US" altLang="zh-CN" dirty="0"/>
              <a:t>the burden of the word of the LORD</a:t>
            </a:r>
            <a:r>
              <a:rPr lang="zh-CN" altLang="zh-CN" dirty="0"/>
              <a:t>）</a:t>
            </a:r>
            <a:endParaRPr lang="en-AU" altLang="zh-CN" dirty="0"/>
          </a:p>
          <a:p>
            <a:pPr lvl="1"/>
            <a:r>
              <a:rPr lang="zh-CN" altLang="zh-CN" i="1" dirty="0" smtClean="0"/>
              <a:t>对先</a:t>
            </a:r>
            <a:r>
              <a:rPr lang="zh-CN" altLang="zh-CN" i="1" dirty="0"/>
              <a:t>知来讲的（参耶二十</a:t>
            </a:r>
            <a:r>
              <a:rPr lang="en-US" altLang="zh-CN" i="1" dirty="0"/>
              <a:t>9</a:t>
            </a:r>
            <a:r>
              <a:rPr lang="zh-CN" altLang="zh-CN" i="1" dirty="0"/>
              <a:t>；路十二</a:t>
            </a:r>
            <a:r>
              <a:rPr lang="en-US" altLang="zh-CN" i="1" dirty="0"/>
              <a:t>49</a:t>
            </a:r>
            <a:r>
              <a:rPr lang="zh-CN" altLang="zh-CN" i="1" dirty="0"/>
              <a:t>、</a:t>
            </a:r>
            <a:r>
              <a:rPr lang="en-US" altLang="zh-CN" i="1" dirty="0"/>
              <a:t>50</a:t>
            </a:r>
            <a:r>
              <a:rPr lang="zh-CN" altLang="zh-CN" i="1" dirty="0" smtClean="0"/>
              <a:t>）</a:t>
            </a:r>
            <a:endParaRPr lang="en-US" altLang="zh-CN" i="1" dirty="0" smtClean="0"/>
          </a:p>
          <a:p>
            <a:pPr lvl="1"/>
            <a:endParaRPr lang="en-US" altLang="zh-CN" i="1" dirty="0" smtClean="0"/>
          </a:p>
          <a:p>
            <a:pPr lvl="1"/>
            <a:r>
              <a:rPr lang="zh-CN" altLang="zh-CN" i="1" dirty="0" smtClean="0"/>
              <a:t>对听</a:t>
            </a:r>
            <a:r>
              <a:rPr lang="zh-CN" altLang="zh-CN" i="1" dirty="0"/>
              <a:t>的人来讲的；如巴比伦和摩押</a:t>
            </a:r>
            <a:r>
              <a:rPr lang="zh-CN" altLang="zh-CN" i="1" dirty="0" smtClean="0"/>
              <a:t>的</a:t>
            </a:r>
            <a:r>
              <a:rPr lang="zh-CN" altLang="en-US" i="1" dirty="0" smtClean="0"/>
              <a:t>审判</a:t>
            </a:r>
            <a:r>
              <a:rPr lang="en-US" altLang="zh-CN" i="1" dirty="0" smtClean="0"/>
              <a:t>/</a:t>
            </a:r>
            <a:r>
              <a:rPr lang="zh-CN" altLang="zh-CN" i="1" dirty="0"/>
              <a:t>担子（赛十三</a:t>
            </a:r>
            <a:r>
              <a:rPr lang="en-US" altLang="zh-CN" i="1" dirty="0"/>
              <a:t>-</a:t>
            </a:r>
            <a:r>
              <a:rPr lang="zh-CN" altLang="zh-CN" i="1" dirty="0"/>
              <a:t>二十三）</a:t>
            </a:r>
            <a:r>
              <a:rPr lang="zh-CN" altLang="zh-CN" i="1" dirty="0" smtClean="0"/>
              <a:t>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48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本书信息的五大特征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CN" dirty="0"/>
              <a:t>1</a:t>
            </a:r>
            <a:r>
              <a:rPr lang="zh-CN" altLang="zh-CN" dirty="0"/>
              <a:t>．上帝的直接表达多过其他小先知书</a:t>
            </a:r>
            <a:r>
              <a:rPr lang="zh-CN" altLang="zh-CN" dirty="0" smtClean="0"/>
              <a:t>；</a:t>
            </a:r>
            <a:endParaRPr lang="en-AU" altLang="zh-CN" dirty="0"/>
          </a:p>
          <a:p>
            <a:pPr marL="0" indent="0">
              <a:buNone/>
            </a:pPr>
            <a:r>
              <a:rPr lang="en-AU" altLang="zh-CN" dirty="0"/>
              <a:t>2</a:t>
            </a:r>
            <a:r>
              <a:rPr lang="zh-CN" altLang="zh-CN" dirty="0"/>
              <a:t>．本书的作者名字是隐藏</a:t>
            </a:r>
            <a:r>
              <a:rPr lang="zh-CN" altLang="zh-CN" dirty="0" smtClean="0"/>
              <a:t>的</a:t>
            </a:r>
            <a:r>
              <a:rPr lang="zh-CN" altLang="zh-CN" dirty="0"/>
              <a:t>。</a:t>
            </a:r>
            <a:endParaRPr lang="en-AU" altLang="zh-CN" dirty="0"/>
          </a:p>
          <a:p>
            <a:pPr marL="514350" indent="-514350">
              <a:buAutoNum type="arabicPeriod" startAt="3"/>
            </a:pPr>
            <a:r>
              <a:rPr lang="zh-CN" altLang="en-US" dirty="0" smtClean="0"/>
              <a:t>十二</a:t>
            </a:r>
            <a:r>
              <a:rPr lang="zh-CN" altLang="zh-CN" dirty="0" smtClean="0"/>
              <a:t>次针锋相对</a:t>
            </a:r>
            <a:r>
              <a:rPr lang="zh-CN" altLang="zh-CN" dirty="0"/>
              <a:t>的在神（或者先知）</a:t>
            </a:r>
            <a:r>
              <a:rPr lang="zh-CN" altLang="zh-CN" dirty="0" smtClean="0"/>
              <a:t>与百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姓的辩论</a:t>
            </a:r>
            <a:r>
              <a:rPr lang="zh-CN" altLang="zh-CN" dirty="0"/>
              <a:t>。</a:t>
            </a:r>
            <a:endParaRPr lang="en-AU" altLang="zh-CN" dirty="0"/>
          </a:p>
          <a:p>
            <a:pPr marL="0" indent="0">
              <a:buNone/>
            </a:pPr>
            <a:r>
              <a:rPr lang="en-AU" altLang="zh-CN" dirty="0"/>
              <a:t>4</a:t>
            </a:r>
            <a:r>
              <a:rPr lang="en-AU" altLang="zh-CN" dirty="0" smtClean="0"/>
              <a:t>.   </a:t>
            </a:r>
            <a:r>
              <a:rPr lang="zh-CN" altLang="zh-CN" dirty="0" smtClean="0"/>
              <a:t>本书</a:t>
            </a:r>
            <a:r>
              <a:rPr lang="zh-CN" altLang="zh-CN" dirty="0"/>
              <a:t>都是散文，而不是诗歌</a:t>
            </a:r>
            <a:r>
              <a:rPr lang="zh-CN" altLang="zh-CN" dirty="0" smtClean="0"/>
              <a:t>。</a:t>
            </a:r>
            <a:endParaRPr lang="en-AU" altLang="zh-CN" dirty="0"/>
          </a:p>
          <a:p>
            <a:pPr marL="514350" indent="-514350">
              <a:buAutoNum type="arabicPeriod" startAt="5"/>
            </a:pPr>
            <a:r>
              <a:rPr lang="zh-CN" altLang="zh-CN" dirty="0" smtClean="0"/>
              <a:t>本书是上帝给百姓</a:t>
            </a:r>
            <a:r>
              <a:rPr lang="zh-CN" altLang="zh-CN" dirty="0"/>
              <a:t>最后的信息</a:t>
            </a:r>
            <a:r>
              <a:rPr lang="zh-CN" altLang="zh-CN" dirty="0" smtClean="0"/>
              <a:t>；以咒诅为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结</a:t>
            </a:r>
            <a:r>
              <a:rPr lang="zh-CN" altLang="zh-CN" dirty="0"/>
              <a:t>尾</a:t>
            </a:r>
            <a:r>
              <a:rPr lang="zh-CN" altLang="zh-CN" dirty="0" smtClean="0"/>
              <a:t>。</a:t>
            </a:r>
            <a:endParaRPr lang="en-AU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5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玛拉基书</a:t>
            </a:r>
            <a:r>
              <a:rPr lang="zh-CN" altLang="zh-CN" dirty="0" smtClean="0"/>
              <a:t>的大纲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zh-CN" dirty="0" smtClean="0"/>
              <a:t>一</a:t>
            </a:r>
            <a:r>
              <a:rPr lang="zh-CN" altLang="zh-CN" dirty="0"/>
              <a:t>、过去的存活</a:t>
            </a:r>
            <a:r>
              <a:rPr lang="en-AU" altLang="zh-CN" dirty="0"/>
              <a:t>PAST SURVIVAL(1:1-5)</a:t>
            </a:r>
          </a:p>
          <a:p>
            <a:pPr marL="0" indent="0">
              <a:buNone/>
            </a:pPr>
            <a:r>
              <a:rPr lang="en-AU" altLang="zh-CN" dirty="0"/>
              <a:t>1</a:t>
            </a:r>
            <a:r>
              <a:rPr lang="zh-CN" altLang="zh-CN" dirty="0"/>
              <a:t>、雅各</a:t>
            </a:r>
            <a:r>
              <a:rPr lang="en-AU" altLang="zh-CN" dirty="0"/>
              <a:t>—</a:t>
            </a:r>
            <a:r>
              <a:rPr lang="zh-CN" altLang="zh-CN" dirty="0"/>
              <a:t>以色列</a:t>
            </a:r>
            <a:r>
              <a:rPr lang="en-AU" altLang="zh-CN" dirty="0"/>
              <a:t>—</a:t>
            </a:r>
            <a:r>
              <a:rPr lang="zh-CN" altLang="zh-CN" dirty="0"/>
              <a:t>蒙爱的（</a:t>
            </a:r>
            <a:r>
              <a:rPr lang="en-AU" altLang="zh-CN" dirty="0"/>
              <a:t>Jacob—Israel—Loved</a:t>
            </a:r>
            <a:r>
              <a:rPr lang="zh-CN" altLang="zh-CN" dirty="0"/>
              <a:t>）</a:t>
            </a:r>
            <a:endParaRPr lang="en-AU" altLang="zh-CN" dirty="0"/>
          </a:p>
          <a:p>
            <a:pPr marL="0" indent="0">
              <a:buNone/>
            </a:pPr>
            <a:r>
              <a:rPr lang="en-AU" altLang="zh-CN" dirty="0"/>
              <a:t>2</a:t>
            </a:r>
            <a:r>
              <a:rPr lang="zh-CN" altLang="zh-CN" dirty="0"/>
              <a:t>、以扫</a:t>
            </a:r>
            <a:r>
              <a:rPr lang="en-AU" altLang="zh-CN" dirty="0"/>
              <a:t>—</a:t>
            </a:r>
            <a:r>
              <a:rPr lang="zh-CN" altLang="zh-CN" dirty="0"/>
              <a:t>以东</a:t>
            </a:r>
            <a:r>
              <a:rPr lang="en-AU" altLang="zh-CN" dirty="0"/>
              <a:t>—</a:t>
            </a:r>
            <a:r>
              <a:rPr lang="zh-CN" altLang="zh-CN" dirty="0"/>
              <a:t>被恨恶的（</a:t>
            </a:r>
            <a:r>
              <a:rPr lang="en-AU" altLang="zh-CN" dirty="0"/>
              <a:t>ESAU—EDOM—HATED</a:t>
            </a:r>
            <a:r>
              <a:rPr lang="zh-CN" altLang="zh-CN" dirty="0"/>
              <a:t>）</a:t>
            </a:r>
            <a:endParaRPr lang="en-AU" altLang="zh-CN" dirty="0"/>
          </a:p>
          <a:p>
            <a:pPr marL="0" indent="0">
              <a:buNone/>
            </a:pPr>
            <a:r>
              <a:rPr lang="zh-CN" altLang="zh-CN" dirty="0"/>
              <a:t>二、现在的罪</a:t>
            </a:r>
            <a:r>
              <a:rPr lang="en-AU" altLang="zh-CN" dirty="0"/>
              <a:t>PRESENT SINS (1:6-3:15)</a:t>
            </a:r>
          </a:p>
          <a:p>
            <a:pPr marL="0" indent="0">
              <a:buNone/>
            </a:pPr>
            <a:r>
              <a:rPr lang="en-AU" altLang="zh-CN" dirty="0"/>
              <a:t>1</a:t>
            </a:r>
            <a:r>
              <a:rPr lang="zh-CN" altLang="zh-CN" dirty="0"/>
              <a:t>、祭司</a:t>
            </a:r>
            <a:r>
              <a:rPr lang="en-AU" altLang="zh-CN" dirty="0"/>
              <a:t>Priest (1:6-2:9)</a:t>
            </a:r>
          </a:p>
          <a:p>
            <a:pPr marL="0" indent="0">
              <a:buNone/>
            </a:pPr>
            <a:r>
              <a:rPr lang="en-AU" altLang="zh-CN" dirty="0" smtClean="0"/>
              <a:t>   a</a:t>
            </a:r>
            <a:r>
              <a:rPr lang="en-AU" altLang="zh-CN" dirty="0"/>
              <a:t>. </a:t>
            </a:r>
            <a:r>
              <a:rPr lang="zh-CN" altLang="zh-CN" dirty="0"/>
              <a:t>连接的祭物</a:t>
            </a:r>
            <a:r>
              <a:rPr lang="en-AU" altLang="zh-CN" dirty="0"/>
              <a:t>Cheap Sacrifices </a:t>
            </a:r>
          </a:p>
          <a:p>
            <a:pPr marL="0" indent="0">
              <a:buNone/>
            </a:pPr>
            <a:r>
              <a:rPr lang="en-AU" altLang="zh-CN" dirty="0" smtClean="0"/>
              <a:t>   b</a:t>
            </a:r>
            <a:r>
              <a:rPr lang="en-AU" altLang="zh-CN" dirty="0"/>
              <a:t>. </a:t>
            </a:r>
            <a:r>
              <a:rPr lang="zh-CN" altLang="zh-CN" dirty="0"/>
              <a:t>受欢迎的讲道</a:t>
            </a:r>
            <a:r>
              <a:rPr lang="en-AU" altLang="zh-CN" dirty="0"/>
              <a:t>Popular Sermons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7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CN" sz="4000" dirty="0"/>
              <a:t>2</a:t>
            </a:r>
            <a:r>
              <a:rPr lang="zh-CN" altLang="zh-CN" sz="4000" dirty="0"/>
              <a:t>、</a:t>
            </a:r>
            <a:r>
              <a:rPr lang="zh-CN" altLang="zh-CN" sz="4000" dirty="0" smtClean="0"/>
              <a:t>百姓</a:t>
            </a:r>
            <a:r>
              <a:rPr lang="en-US" altLang="zh-CN" sz="4000" dirty="0" smtClean="0"/>
              <a:t> </a:t>
            </a:r>
            <a:r>
              <a:rPr lang="en-AU" altLang="zh-CN" sz="4000" dirty="0" smtClean="0"/>
              <a:t>People </a:t>
            </a:r>
            <a:r>
              <a:rPr lang="en-AU" altLang="zh-CN" sz="4000" dirty="0"/>
              <a:t>(2:10-3:15)</a:t>
            </a:r>
          </a:p>
          <a:p>
            <a:pPr marL="400050" lvl="1" indent="0">
              <a:buNone/>
            </a:pPr>
            <a:r>
              <a:rPr lang="en-AU" altLang="zh-CN" sz="3600" dirty="0"/>
              <a:t>a. </a:t>
            </a:r>
            <a:r>
              <a:rPr lang="zh-CN" altLang="zh-CN" sz="3600" dirty="0"/>
              <a:t>混杂的</a:t>
            </a:r>
            <a:r>
              <a:rPr lang="zh-CN" altLang="zh-CN" sz="3600" dirty="0" smtClean="0"/>
              <a:t>婚姻</a:t>
            </a:r>
            <a:r>
              <a:rPr lang="en-US" altLang="zh-CN" sz="3600" dirty="0" smtClean="0"/>
              <a:t> </a:t>
            </a:r>
            <a:r>
              <a:rPr lang="en-AU" altLang="zh-CN" sz="3600" dirty="0" smtClean="0"/>
              <a:t>Mixed </a:t>
            </a:r>
            <a:r>
              <a:rPr lang="en-AU" altLang="zh-CN" sz="3600" dirty="0"/>
              <a:t>Marriages </a:t>
            </a:r>
          </a:p>
          <a:p>
            <a:pPr marL="400050" lvl="1" indent="0">
              <a:buNone/>
            </a:pPr>
            <a:r>
              <a:rPr lang="en-AU" altLang="zh-CN" sz="3600" dirty="0"/>
              <a:t>b. </a:t>
            </a:r>
            <a:r>
              <a:rPr lang="zh-CN" altLang="zh-CN" sz="3600" dirty="0" smtClean="0"/>
              <a:t>随便离婚</a:t>
            </a:r>
            <a:r>
              <a:rPr lang="en-US" altLang="zh-CN" sz="3600" dirty="0" smtClean="0"/>
              <a:t> </a:t>
            </a:r>
            <a:r>
              <a:rPr lang="en-AU" altLang="zh-CN" sz="3600" dirty="0" smtClean="0"/>
              <a:t>Heartless </a:t>
            </a:r>
            <a:r>
              <a:rPr lang="en-AU" altLang="zh-CN" sz="3600" dirty="0"/>
              <a:t>Divorces </a:t>
            </a:r>
          </a:p>
          <a:p>
            <a:pPr marL="400050" lvl="1" indent="0">
              <a:buNone/>
            </a:pPr>
            <a:r>
              <a:rPr lang="en-AU" altLang="zh-CN" sz="3600" dirty="0"/>
              <a:t>c. </a:t>
            </a:r>
            <a:r>
              <a:rPr lang="zh-CN" altLang="zh-CN" sz="3600" dirty="0"/>
              <a:t>质疑</a:t>
            </a:r>
            <a:r>
              <a:rPr lang="zh-CN" altLang="zh-CN" sz="3600" dirty="0" smtClean="0"/>
              <a:t>性的发问</a:t>
            </a:r>
            <a:r>
              <a:rPr lang="en-US" altLang="zh-CN" sz="3600" dirty="0" smtClean="0"/>
              <a:t> </a:t>
            </a:r>
            <a:r>
              <a:rPr lang="en-AU" altLang="zh-CN" sz="3600" dirty="0" smtClean="0"/>
              <a:t>Doubtful </a:t>
            </a:r>
            <a:r>
              <a:rPr lang="en-AU" altLang="zh-CN" sz="3600" dirty="0"/>
              <a:t>Questions</a:t>
            </a:r>
          </a:p>
          <a:p>
            <a:pPr marL="400050" lvl="1" indent="0">
              <a:buNone/>
            </a:pPr>
            <a:r>
              <a:rPr lang="en-AU" altLang="zh-CN" sz="3600" dirty="0"/>
              <a:t>d. </a:t>
            </a:r>
            <a:r>
              <a:rPr lang="zh-CN" altLang="zh-CN" sz="3600" dirty="0"/>
              <a:t>不守</a:t>
            </a:r>
            <a:r>
              <a:rPr lang="zh-CN" altLang="zh-CN" sz="3600" dirty="0" smtClean="0"/>
              <a:t>十一</a:t>
            </a:r>
            <a:r>
              <a:rPr lang="en-US" altLang="zh-CN" sz="3600" dirty="0" smtClean="0"/>
              <a:t> </a:t>
            </a:r>
            <a:r>
              <a:rPr lang="en-AU" altLang="zh-CN" sz="3600" dirty="0" smtClean="0"/>
              <a:t>Unpaid </a:t>
            </a:r>
            <a:r>
              <a:rPr lang="en-AU" altLang="zh-CN" sz="3600" dirty="0"/>
              <a:t>Tithes </a:t>
            </a:r>
          </a:p>
          <a:p>
            <a:pPr marL="400050" lvl="1" indent="0">
              <a:buNone/>
            </a:pPr>
            <a:r>
              <a:rPr lang="en-AU" altLang="zh-CN" sz="3600" dirty="0"/>
              <a:t>e. </a:t>
            </a:r>
            <a:r>
              <a:rPr lang="zh-CN" altLang="zh-CN" sz="3600" dirty="0"/>
              <a:t>侮辱</a:t>
            </a:r>
            <a:r>
              <a:rPr lang="zh-CN" altLang="zh-CN" sz="3600" dirty="0" smtClean="0"/>
              <a:t>上帝</a:t>
            </a:r>
            <a:r>
              <a:rPr lang="en-US" altLang="zh-CN" sz="3600" dirty="0" smtClean="0"/>
              <a:t> </a:t>
            </a:r>
            <a:r>
              <a:rPr lang="en-AU" altLang="zh-CN" sz="3600" dirty="0" smtClean="0"/>
              <a:t>Slanderous </a:t>
            </a:r>
            <a:r>
              <a:rPr lang="en-AU" altLang="zh-CN" sz="3600" dirty="0"/>
              <a:t>Talk </a:t>
            </a:r>
          </a:p>
          <a:p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504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735" y="685296"/>
            <a:ext cx="8708090" cy="544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/>
              <a:t>三、</a:t>
            </a:r>
            <a:r>
              <a:rPr lang="zh-CN" altLang="zh-CN" dirty="0" smtClean="0"/>
              <a:t>将来的分别</a:t>
            </a:r>
            <a:r>
              <a:rPr lang="en-US" altLang="zh-CN" dirty="0" smtClean="0"/>
              <a:t> </a:t>
            </a:r>
            <a:r>
              <a:rPr lang="en-AU" altLang="zh-CN" dirty="0" smtClean="0"/>
              <a:t>FUTURE SEPARATION (</a:t>
            </a:r>
            <a:r>
              <a:rPr lang="en-AU" altLang="zh-CN" dirty="0"/>
              <a:t>3:16-4:6)</a:t>
            </a:r>
          </a:p>
          <a:p>
            <a:pPr marL="0" indent="0">
              <a:buNone/>
            </a:pPr>
            <a:r>
              <a:rPr lang="en-AU" altLang="zh-CN" dirty="0"/>
              <a:t>1. </a:t>
            </a:r>
            <a:r>
              <a:rPr lang="zh-CN" altLang="zh-CN" dirty="0"/>
              <a:t>正确</a:t>
            </a:r>
            <a:r>
              <a:rPr lang="zh-CN" altLang="zh-CN" dirty="0" smtClean="0"/>
              <a:t>的选择</a:t>
            </a:r>
            <a:r>
              <a:rPr lang="en-US" altLang="zh-CN" dirty="0" smtClean="0"/>
              <a:t> </a:t>
            </a:r>
            <a:r>
              <a:rPr lang="en-AU" altLang="zh-CN" dirty="0" smtClean="0"/>
              <a:t>Right Choice (</a:t>
            </a:r>
            <a:r>
              <a:rPr lang="en-AU" altLang="zh-CN" dirty="0"/>
              <a:t>3:16-4:3)</a:t>
            </a:r>
          </a:p>
          <a:p>
            <a:pPr marL="400050" lvl="1" indent="0">
              <a:buNone/>
            </a:pPr>
            <a:r>
              <a:rPr lang="en-AU" altLang="zh-CN" dirty="0"/>
              <a:t>a. </a:t>
            </a:r>
            <a:r>
              <a:rPr lang="zh-CN" altLang="zh-CN" dirty="0" smtClean="0"/>
              <a:t>公义</a:t>
            </a:r>
            <a:r>
              <a:rPr lang="en-US" altLang="zh-CN" dirty="0" smtClean="0"/>
              <a:t> </a:t>
            </a:r>
            <a:r>
              <a:rPr lang="en-AU" altLang="zh-CN" dirty="0" smtClean="0"/>
              <a:t>Right</a:t>
            </a:r>
            <a:r>
              <a:rPr lang="en-US" altLang="zh-CN" dirty="0" smtClean="0"/>
              <a:t>e</a:t>
            </a:r>
            <a:r>
              <a:rPr lang="en-AU" altLang="zh-CN" dirty="0" err="1" smtClean="0"/>
              <a:t>ous</a:t>
            </a:r>
            <a:endParaRPr lang="en-AU" altLang="zh-CN" dirty="0"/>
          </a:p>
          <a:p>
            <a:pPr marL="400050" lvl="1" indent="0">
              <a:buNone/>
            </a:pPr>
            <a:r>
              <a:rPr lang="en-AU" altLang="zh-CN" dirty="0"/>
              <a:t>   </a:t>
            </a:r>
            <a:r>
              <a:rPr lang="zh-CN" altLang="zh-CN" dirty="0"/>
              <a:t>医</a:t>
            </a:r>
            <a:r>
              <a:rPr lang="zh-CN" altLang="zh-CN" dirty="0" smtClean="0"/>
              <a:t>治的太阳</a:t>
            </a:r>
            <a:r>
              <a:rPr lang="en-US" altLang="zh-CN" dirty="0" smtClean="0"/>
              <a:t> </a:t>
            </a:r>
            <a:r>
              <a:rPr lang="en-AU" altLang="zh-CN" dirty="0" smtClean="0"/>
              <a:t>Healing </a:t>
            </a:r>
            <a:r>
              <a:rPr lang="en-AU" altLang="zh-CN" dirty="0"/>
              <a:t>in the Sun </a:t>
            </a:r>
          </a:p>
          <a:p>
            <a:pPr marL="400050" lvl="1" indent="0">
              <a:buNone/>
            </a:pPr>
            <a:r>
              <a:rPr lang="en-AU" altLang="zh-CN" dirty="0"/>
              <a:t>b. </a:t>
            </a:r>
            <a:r>
              <a:rPr lang="zh-CN" altLang="zh-CN" dirty="0"/>
              <a:t>邪恶</a:t>
            </a:r>
            <a:r>
              <a:rPr lang="en-AU" altLang="zh-CN" dirty="0"/>
              <a:t>Wicked</a:t>
            </a:r>
          </a:p>
          <a:p>
            <a:pPr marL="400050" lvl="1" indent="0">
              <a:buNone/>
            </a:pPr>
            <a:r>
              <a:rPr lang="en-AU" altLang="zh-CN" dirty="0"/>
              <a:t>   </a:t>
            </a:r>
            <a:r>
              <a:rPr lang="zh-CN" altLang="zh-CN" dirty="0"/>
              <a:t>烈火中的烧尽</a:t>
            </a:r>
            <a:r>
              <a:rPr lang="en-AU" altLang="zh-CN" dirty="0"/>
              <a:t> Burning in the fire</a:t>
            </a:r>
          </a:p>
          <a:p>
            <a:pPr marL="0" indent="0">
              <a:buNone/>
            </a:pPr>
            <a:r>
              <a:rPr lang="en-AU" altLang="zh-CN" dirty="0"/>
              <a:t>2. </a:t>
            </a:r>
            <a:r>
              <a:rPr lang="zh-CN" altLang="en-US" dirty="0" smtClean="0"/>
              <a:t>最后的机会</a:t>
            </a:r>
            <a:r>
              <a:rPr lang="en-US" altLang="zh-CN" dirty="0" smtClean="0"/>
              <a:t> </a:t>
            </a:r>
            <a:r>
              <a:rPr lang="en-AU" altLang="zh-CN" dirty="0" smtClean="0"/>
              <a:t>Last </a:t>
            </a:r>
            <a:r>
              <a:rPr lang="en-AU" altLang="zh-CN" dirty="0"/>
              <a:t>Chance </a:t>
            </a:r>
            <a:r>
              <a:rPr lang="en-AU" altLang="zh-CN" dirty="0" smtClean="0"/>
              <a:t> (</a:t>
            </a:r>
            <a:r>
              <a:rPr lang="en-AU" altLang="zh-CN" dirty="0"/>
              <a:t>4:4-6) </a:t>
            </a:r>
          </a:p>
          <a:p>
            <a:pPr marL="400050" lvl="1" indent="0">
              <a:buNone/>
            </a:pPr>
            <a:r>
              <a:rPr lang="en-AU" altLang="zh-CN" dirty="0"/>
              <a:t>a. </a:t>
            </a:r>
            <a:r>
              <a:rPr lang="zh-CN" altLang="zh-CN" dirty="0"/>
              <a:t>律法颁布者摩</a:t>
            </a:r>
            <a:r>
              <a:rPr lang="zh-CN" altLang="zh-CN" dirty="0" smtClean="0"/>
              <a:t>西</a:t>
            </a:r>
            <a:r>
              <a:rPr lang="en-US" altLang="zh-CN" dirty="0" smtClean="0"/>
              <a:t> </a:t>
            </a:r>
            <a:r>
              <a:rPr lang="en-AU" altLang="zh-CN" dirty="0" smtClean="0"/>
              <a:t>Moses</a:t>
            </a:r>
            <a:r>
              <a:rPr lang="en-AU" altLang="zh-CN" dirty="0"/>
              <a:t>—Lawgiver </a:t>
            </a:r>
          </a:p>
          <a:p>
            <a:pPr marL="400050" lvl="1" indent="0">
              <a:buNone/>
            </a:pPr>
            <a:r>
              <a:rPr lang="en-AU" altLang="zh-CN" dirty="0"/>
              <a:t>b. </a:t>
            </a:r>
            <a:r>
              <a:rPr lang="zh-CN" altLang="zh-CN" dirty="0" smtClean="0"/>
              <a:t>先锋以利亚</a:t>
            </a:r>
            <a:r>
              <a:rPr lang="en-US" altLang="zh-CN" dirty="0" smtClean="0"/>
              <a:t> </a:t>
            </a:r>
            <a:r>
              <a:rPr lang="en-AU" altLang="zh-CN" dirty="0" smtClean="0"/>
              <a:t>Elijah</a:t>
            </a:r>
            <a:r>
              <a:rPr lang="en-AU" altLang="zh-CN" dirty="0"/>
              <a:t>—Forerunner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762447"/>
      </p:ext>
    </p:extLst>
  </p:cSld>
  <p:clrMapOvr>
    <a:masterClrMapping/>
  </p:clrMapOvr>
</p:sld>
</file>

<file path=ppt/theme/theme1.xml><?xml version="1.0" encoding="utf-8"?>
<a:theme xmlns:a="http://schemas.openxmlformats.org/drawingml/2006/main" name="黑色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255</TotalTime>
  <Words>639</Words>
  <Application>Microsoft Macintosh PowerPoint</Application>
  <PresentationFormat>全屏显示(4:3)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黑色</vt:lpstr>
      <vt:lpstr>玛 拉 基 书 信 息</vt:lpstr>
      <vt:lpstr>PowerPoint 演示文稿</vt:lpstr>
      <vt:lpstr>一、使者与信息</vt:lpstr>
      <vt:lpstr>PowerPoint 演示文稿</vt:lpstr>
      <vt:lpstr>玛拉基的信息</vt:lpstr>
      <vt:lpstr>本书信息的五大特征</vt:lpstr>
      <vt:lpstr>玛拉基书的大纲</vt:lpstr>
      <vt:lpstr>PowerPoint 演示文稿</vt:lpstr>
      <vt:lpstr>PowerPoint 演示文稿</vt:lpstr>
      <vt:lpstr>读者：以色列</vt:lpstr>
      <vt:lpstr>二、爱与质疑</vt:lpstr>
      <vt:lpstr>问题还是一样！</vt:lpstr>
      <vt:lpstr>第二圣殿</vt:lpstr>
      <vt:lpstr>所罗门的圣殿</vt:lpstr>
      <vt:lpstr>蝗灾</vt:lpstr>
      <vt:lpstr>公义的神啊！你在哪里？</vt:lpstr>
      <vt:lpstr>三、过去与现在</vt:lpstr>
      <vt:lpstr> 1、雅各—以色列—蒙爱的 </vt:lpstr>
      <vt:lpstr>2.以扫—以东—被恨恶的</vt:lpstr>
      <vt:lpstr>PowerPoint 演示文稿</vt:lpstr>
      <vt:lpstr>总 结</vt:lpstr>
    </vt:vector>
  </TitlesOfParts>
  <Company>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跨越不能跨越的</dc:title>
  <dc:creator>Muqun Nan</dc:creator>
  <cp:lastModifiedBy>Muqun Nan</cp:lastModifiedBy>
  <cp:revision>11</cp:revision>
  <dcterms:created xsi:type="dcterms:W3CDTF">2019-07-09T10:39:44Z</dcterms:created>
  <dcterms:modified xsi:type="dcterms:W3CDTF">2019-07-13T06:50:30Z</dcterms:modified>
</cp:coreProperties>
</file>