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FA20E-F622-424D-B0A8-4325B270C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F5BF94-B34D-4062-A6A4-16473E920B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FB3F2-C508-4833-8009-2E933F82A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DB8C-D59F-452B-8B3A-9B30B5B150D8}" type="datetimeFigureOut">
              <a:rPr lang="en-AU" smtClean="0"/>
              <a:t>26/07/2019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22DCF-B1E9-438F-B115-B98EBEFB2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36A-1E38-4889-BF31-AD9829EB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3381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9D682-40EA-4A9C-8BA3-26A510E5F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B4091F-1380-46A7-9908-9EC670712B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3BFAE-48E7-4342-83CC-CE8E662FA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DB8C-D59F-452B-8B3A-9B30B5B150D8}" type="datetimeFigureOut">
              <a:rPr lang="en-AU" smtClean="0"/>
              <a:t>26/07/2019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4E0EE-7FD7-4A72-975E-159B33CB9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A9CC1-DA28-4457-9DA8-D09624AF4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366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20CD36-E712-4D3F-98E6-BB9E6F5AC9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0223D3-C82A-496D-9CD3-01FDADA72F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96D47-ECA2-477D-B74D-F42451F51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DB8C-D59F-452B-8B3A-9B30B5B150D8}" type="datetimeFigureOut">
              <a:rPr lang="en-AU" smtClean="0"/>
              <a:t>26/07/2019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F51A1-C151-4637-9592-6144BA973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A4D7C-A584-44B2-A5BC-22741FC81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670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70362-FE30-4B77-89C4-105B88788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D49DB-4A55-4AD0-84B7-AD192A78C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0E1EF-4162-44FA-AE6C-3FF2A2B6F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DB8C-D59F-452B-8B3A-9B30B5B150D8}" type="datetimeFigureOut">
              <a:rPr lang="en-AU" smtClean="0"/>
              <a:t>26/07/2019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5817E-31C3-4FB4-B328-04FF09BFF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3B358-480A-4D3F-8485-147FA863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710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C0348-644D-495B-8DA5-8B2E7A42F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C550C1-1B53-4ABE-81D8-7F5B206E9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4234A-FC67-4CE1-A792-33C87E877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DB8C-D59F-452B-8B3A-9B30B5B150D8}" type="datetimeFigureOut">
              <a:rPr lang="en-AU" smtClean="0"/>
              <a:t>26/07/2019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F3AE4-D8E8-4D5D-85FE-A9E658311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FD2F6-785C-4679-A56F-22F1ED241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1896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124AC-B8AB-4FD5-A599-BFBC46A8E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AF56-85DA-429F-9D09-448A04F123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6C07BC-4E36-4409-B277-580BD98AD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B51786-F7BB-456D-B98B-6C4965F33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DB8C-D59F-452B-8B3A-9B30B5B150D8}" type="datetimeFigureOut">
              <a:rPr lang="en-AU" smtClean="0"/>
              <a:t>26/07/2019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E7B719-5637-4176-ADB9-7C91B6050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CB2D3-6B8F-4415-B638-B15B263AD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988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D4A8F-8067-49FE-854F-8D34223E2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25EB41-4A29-421B-A2F6-F489D5A9C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012D3-586D-4A10-956E-846B27FA8B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1B5D69-8972-4011-A23C-3ECBC6E795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B442AB-E71F-4E8B-8B99-4A8630355A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27BA68-3B33-4DE5-9C32-3D9D6709A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DB8C-D59F-452B-8B3A-9B30B5B150D8}" type="datetimeFigureOut">
              <a:rPr lang="en-AU" smtClean="0"/>
              <a:t>26/07/2019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A8C209-4A71-4176-B7B8-67E59F36E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BB72C5-1F6A-4C1A-9C81-674F62FB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59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0F425-AE59-4E61-BEC5-92E63F4A4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DE582B-D51C-46D5-8BF0-672283FAA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DB8C-D59F-452B-8B3A-9B30B5B150D8}" type="datetimeFigureOut">
              <a:rPr lang="en-AU" smtClean="0"/>
              <a:t>26/07/2019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FB416D-EB74-4E0C-8623-AD316D1D0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FA5C58-C89F-4A74-B9AB-8801F3782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5270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BE4BA0-4B77-4A80-AF11-C3D9787D1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DB8C-D59F-452B-8B3A-9B30B5B150D8}" type="datetimeFigureOut">
              <a:rPr lang="en-AU" smtClean="0"/>
              <a:t>26/07/2019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6E7056-8BB5-472C-989F-DEC5440AC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961CDC-1A78-45F6-A13E-A076F6957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964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2AF6A-7C8E-4FEA-9557-E95356E33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B3F39-EDD6-434F-8B8A-B3FBB0CB7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0EBDA6-0418-4AB0-A717-9E7E52DA91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48414-4B39-4E51-B0DE-E6E7F5562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DB8C-D59F-452B-8B3A-9B30B5B150D8}" type="datetimeFigureOut">
              <a:rPr lang="en-AU" smtClean="0"/>
              <a:t>26/07/2019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557B52-2381-4BCB-85F5-73E1D4A85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584660-C537-443F-A097-1725D6F9B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561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B6717-1AA9-4672-A21F-2CC5455D4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D525AE-08CC-4F86-8ADA-55ED00B4C4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B3E919-4418-41D7-B71E-87BD0929C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50202D-8CD8-44AE-A816-257BFA313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DB8C-D59F-452B-8B3A-9B30B5B150D8}" type="datetimeFigureOut">
              <a:rPr lang="en-AU" smtClean="0"/>
              <a:t>26/07/2019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27C22F-14C7-4B48-A8F0-6D30C77A4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CAC9DE-75E6-48E2-A65E-B5CA2D8F0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408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6B36EB-CCB3-434B-A469-94FF964E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7BC9F-1123-4450-83AC-AF1D60D65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997B2-45EF-4539-9E9D-4C9BDCCCFF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8DB8C-D59F-452B-8B3A-9B30B5B150D8}" type="datetimeFigureOut">
              <a:rPr lang="en-AU" smtClean="0"/>
              <a:t>26/07/2019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4DA80-F55D-4016-BFD3-AD21C28E24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E3B3D-57B4-447F-AFA5-945AAD8623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617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3194-FB5B-4C73-A5F3-32ED1BB073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24743"/>
            <a:ext cx="9144000" cy="2612572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zh-CN" altLang="en-US" b="1" dirty="0"/>
              <a:t>如何站立得稳</a:t>
            </a:r>
            <a:br>
              <a:rPr lang="en-AU" b="1" dirty="0"/>
            </a:b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D8ACD5-6E79-4984-A769-5400F6CA14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1524000" y="4285672"/>
            <a:ext cx="9144000" cy="45719"/>
          </a:xfrm>
        </p:spPr>
        <p:txBody>
          <a:bodyPr>
            <a:normAutofit fontScale="25000" lnSpcReduction="20000"/>
          </a:bodyPr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0812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734B1-BFC4-44B8-86EE-EAF68E2EF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951"/>
            <a:ext cx="10515600" cy="1199031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br>
              <a:rPr lang="en-US" altLang="zh-TW" sz="49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</a:br>
            <a:r>
              <a:rPr lang="zh-TW" altLang="en-US" sz="49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一</a:t>
            </a:r>
            <a:r>
              <a:rPr lang="en-AU" altLang="zh-TW" sz="49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zh-CN" altLang="en-US" sz="49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来自真知基督的稳固</a:t>
            </a:r>
            <a:br>
              <a:rPr lang="en-US" dirty="0"/>
            </a:b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D266C-923E-43A8-9021-C9BCBD173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51" y="821094"/>
            <a:ext cx="10515600" cy="577425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AU" altLang="zh-TW" sz="51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 </a:t>
            </a:r>
          </a:p>
          <a:p>
            <a:pPr marL="0" indent="0">
              <a:buNone/>
            </a:pPr>
            <a:r>
              <a:rPr lang="en-AU" altLang="zh-TW" sz="51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1.</a:t>
            </a:r>
            <a:r>
              <a:rPr lang="zh-CN" altLang="en-US" sz="51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认识神的管道</a:t>
            </a:r>
            <a:r>
              <a:rPr lang="en-AU" sz="51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-  </a:t>
            </a:r>
            <a:r>
              <a:rPr lang="zh-CN" altLang="en-US" sz="51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信心的花圃</a:t>
            </a:r>
            <a:endParaRPr lang="en-US" altLang="zh-CN" sz="5100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endParaRPr lang="en-US" altLang="zh-CN" sz="5100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r>
              <a:rPr lang="zh-CN" altLang="en-US" sz="4000" dirty="0"/>
              <a:t>西二</a:t>
            </a:r>
            <a:r>
              <a:rPr lang="en-US" altLang="zh-CN" sz="4000" dirty="0"/>
              <a:t>-2</a:t>
            </a:r>
            <a:r>
              <a:rPr lang="en-AU" sz="4000" dirty="0"/>
              <a:t> </a:t>
            </a:r>
            <a:r>
              <a:rPr lang="zh-CN" altLang="en-US" sz="4000" dirty="0"/>
              <a:t>要叫他们的心得</a:t>
            </a:r>
            <a:r>
              <a:rPr lang="zh-CN" altLang="en-US" sz="4000" dirty="0">
                <a:solidFill>
                  <a:srgbClr val="FF0000"/>
                </a:solidFill>
              </a:rPr>
              <a:t>安慰</a:t>
            </a:r>
            <a:r>
              <a:rPr lang="zh-CN" altLang="en-US" sz="4000" dirty="0"/>
              <a:t>，因</a:t>
            </a:r>
            <a:r>
              <a:rPr lang="zh-CN" altLang="en-US" sz="4000" dirty="0">
                <a:solidFill>
                  <a:srgbClr val="FF0000"/>
                </a:solidFill>
              </a:rPr>
              <a:t>爱心</a:t>
            </a:r>
            <a:r>
              <a:rPr lang="zh-CN" altLang="en-US" sz="4000" dirty="0"/>
              <a:t>互相联络，以致丰丰足足在</a:t>
            </a:r>
            <a:r>
              <a:rPr lang="zh-CN" altLang="en-US" sz="4000" dirty="0">
                <a:solidFill>
                  <a:srgbClr val="FF0000"/>
                </a:solidFill>
              </a:rPr>
              <a:t>悟性</a:t>
            </a:r>
            <a:r>
              <a:rPr lang="zh-CN" altLang="en-US" sz="4000" dirty="0"/>
              <a:t>中有充足的信心，使他们真知</a:t>
            </a:r>
            <a:r>
              <a:rPr lang="zh-CN" altLang="en-US" sz="4000" dirty="0">
                <a:solidFill>
                  <a:srgbClr val="FF0000"/>
                </a:solidFill>
              </a:rPr>
              <a:t>神的奥秘</a:t>
            </a:r>
            <a:r>
              <a:rPr lang="zh-CN" altLang="en-US" sz="4000" dirty="0"/>
              <a:t>，就是基督，</a:t>
            </a:r>
            <a:endParaRPr lang="en-US" altLang="zh-CN" sz="4000" dirty="0"/>
          </a:p>
          <a:p>
            <a:pPr marL="0" indent="0">
              <a:buNone/>
            </a:pPr>
            <a:r>
              <a:rPr lang="zh-CN" altLang="en-US" sz="4000" dirty="0"/>
              <a:t> </a:t>
            </a:r>
            <a:endParaRPr lang="en-AU" altLang="zh-TW" sz="4000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zh-CN" altLang="en-US" sz="4000" b="1" dirty="0"/>
              <a:t>信心的土壤 </a:t>
            </a:r>
            <a:r>
              <a:rPr lang="en-US" altLang="zh-CN" sz="4000" b="1" dirty="0"/>
              <a:t>— </a:t>
            </a:r>
            <a:r>
              <a:rPr lang="zh-TW" altLang="en-US" sz="4000" b="1" dirty="0">
                <a:solidFill>
                  <a:srgbClr val="FF0000"/>
                </a:solidFill>
              </a:rPr>
              <a:t>鼓励   爱心   悟性</a:t>
            </a:r>
            <a:endParaRPr lang="en-US" altLang="zh-TW" sz="4000" b="1" dirty="0">
              <a:solidFill>
                <a:srgbClr val="FF0000"/>
              </a:solidFill>
            </a:endParaRPr>
          </a:p>
          <a:p>
            <a:endParaRPr lang="en-AU" altLang="zh-TW" sz="4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4000" dirty="0"/>
              <a:t>-- </a:t>
            </a:r>
            <a:r>
              <a:rPr lang="zh-TW" altLang="en-US" sz="4000" dirty="0"/>
              <a:t>提后</a:t>
            </a:r>
            <a:r>
              <a:rPr lang="en-AU" sz="4000" b="1" dirty="0"/>
              <a:t>2</a:t>
            </a:r>
            <a:r>
              <a:rPr lang="zh-TW" altLang="en-US" sz="4000" b="1" dirty="0"/>
              <a:t>：</a:t>
            </a:r>
            <a:r>
              <a:rPr lang="en-AU" sz="4000" b="1" dirty="0"/>
              <a:t>7 </a:t>
            </a:r>
            <a:r>
              <a:rPr lang="zh-TW" altLang="en-US" sz="4000" b="1" dirty="0"/>
              <a:t>保罗对提摩太说： “我所说的你要</a:t>
            </a:r>
            <a:r>
              <a:rPr lang="zh-TW" altLang="en-US" sz="4000" b="1" dirty="0">
                <a:solidFill>
                  <a:srgbClr val="FF0000"/>
                </a:solidFill>
              </a:rPr>
              <a:t>思想</a:t>
            </a:r>
            <a:r>
              <a:rPr lang="zh-TW" altLang="en-US" sz="4000" b="1" dirty="0"/>
              <a:t>， 因为凡事主必给  你聪明。”</a:t>
            </a:r>
            <a:endParaRPr lang="en-US" altLang="zh-TW" sz="4000" b="1" dirty="0"/>
          </a:p>
          <a:p>
            <a:endParaRPr lang="en-US" altLang="zh-TW" sz="4000" b="1" dirty="0"/>
          </a:p>
          <a:p>
            <a:pPr marL="0" indent="0">
              <a:buNone/>
            </a:pPr>
            <a:r>
              <a:rPr lang="en-US" altLang="zh-CN" sz="4000" b="1" dirty="0"/>
              <a:t>-- </a:t>
            </a:r>
            <a:r>
              <a:rPr lang="zh-CN" altLang="en-US" sz="4000" b="1" dirty="0"/>
              <a:t>用祷告的心来阅读思想神的话语</a:t>
            </a:r>
            <a:r>
              <a:rPr lang="en-US" altLang="zh-CN" sz="4000" b="1" dirty="0"/>
              <a:t>– </a:t>
            </a:r>
            <a:r>
              <a:rPr lang="zh-CN" altLang="en-US" sz="4000" b="1" dirty="0">
                <a:solidFill>
                  <a:srgbClr val="FF0000"/>
                </a:solidFill>
              </a:rPr>
              <a:t>“祷读”</a:t>
            </a:r>
            <a:endParaRPr lang="en-US" altLang="zh-CN" sz="4000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r>
              <a:rPr lang="en-US" altLang="zh-CN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en-AU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endParaRPr lang="en-AU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endParaRPr lang="en-AU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3177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734B1-BFC4-44B8-86EE-EAF68E2EF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951"/>
            <a:ext cx="10515600" cy="1199031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br>
              <a:rPr lang="en-US" altLang="zh-TW" sz="49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</a:br>
            <a:r>
              <a:rPr lang="zh-TW" altLang="en-US" sz="49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一</a:t>
            </a:r>
            <a:r>
              <a:rPr lang="en-AU" altLang="zh-TW" sz="49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zh-CN" altLang="en-US" sz="49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来自真知基督的稳固</a:t>
            </a:r>
            <a:br>
              <a:rPr lang="en-US" dirty="0"/>
            </a:b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D266C-923E-43A8-9021-C9BCBD173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51" y="1223699"/>
            <a:ext cx="10515600" cy="51848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altLang="zh-TW" sz="31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 </a:t>
            </a:r>
            <a:r>
              <a:rPr lang="en-US" altLang="zh-CN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 </a:t>
            </a:r>
            <a:r>
              <a:rPr lang="en-US" altLang="zh-CN" sz="31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2. </a:t>
            </a:r>
            <a:r>
              <a:rPr lang="zh-TW" altLang="en-US" sz="31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认识神的中心</a:t>
            </a:r>
            <a:r>
              <a:rPr lang="en-AU" sz="31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-  </a:t>
            </a:r>
            <a:r>
              <a:rPr lang="zh-TW" altLang="en-US" sz="31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基督的福音</a:t>
            </a:r>
            <a:endParaRPr lang="en-US" altLang="zh-TW" sz="3100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endParaRPr lang="en-US" altLang="zh-TW" sz="3100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r>
              <a:rPr lang="zh-CN" altLang="en-US" dirty="0"/>
              <a:t>西二</a:t>
            </a:r>
            <a:r>
              <a:rPr lang="en-US" altLang="zh-CN" dirty="0"/>
              <a:t>-2</a:t>
            </a:r>
            <a:r>
              <a:rPr lang="zh-CN" altLang="en-US" dirty="0"/>
              <a:t> 使他们真知神的</a:t>
            </a:r>
            <a:r>
              <a:rPr lang="zh-CN" altLang="en-US" b="1" dirty="0">
                <a:solidFill>
                  <a:srgbClr val="FF0000"/>
                </a:solidFill>
              </a:rPr>
              <a:t>奥秘</a:t>
            </a:r>
            <a:r>
              <a:rPr lang="zh-CN" altLang="en-US" dirty="0"/>
              <a:t>，就是基督， </a:t>
            </a:r>
            <a:r>
              <a:rPr lang="en-AU" dirty="0"/>
              <a:t>3 </a:t>
            </a:r>
            <a:r>
              <a:rPr lang="zh-CN" altLang="en-US" dirty="0"/>
              <a:t>所积蓄的一切智慧知识都在他里面藏着。 </a:t>
            </a:r>
            <a:endParaRPr lang="en-US" altLang="zh-CN" dirty="0"/>
          </a:p>
          <a:p>
            <a:pPr marL="0" indent="0">
              <a:buNone/>
            </a:pPr>
            <a:endParaRPr lang="en-AU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en-US" dirty="0" err="1"/>
              <a:t>这</a:t>
            </a:r>
            <a:r>
              <a:rPr lang="en-US" dirty="0" err="1">
                <a:solidFill>
                  <a:srgbClr val="FF0000"/>
                </a:solidFill>
              </a:rPr>
              <a:t>奥秘</a:t>
            </a:r>
            <a:r>
              <a:rPr lang="en-US" dirty="0" err="1"/>
              <a:t>就是外邦人在</a:t>
            </a:r>
            <a:r>
              <a:rPr lang="en-US" dirty="0" err="1">
                <a:solidFill>
                  <a:srgbClr val="FF0000"/>
                </a:solidFill>
              </a:rPr>
              <a:t>基督耶稣</a:t>
            </a:r>
            <a:r>
              <a:rPr lang="en-US" dirty="0" err="1"/>
              <a:t>里，借着</a:t>
            </a:r>
            <a:r>
              <a:rPr lang="en-US" dirty="0" err="1">
                <a:solidFill>
                  <a:srgbClr val="FF0000"/>
                </a:solidFill>
              </a:rPr>
              <a:t>福音</a:t>
            </a:r>
            <a:r>
              <a:rPr lang="en-US" dirty="0" err="1"/>
              <a:t>，得以同为后嗣，同为一体，同蒙应许</a:t>
            </a:r>
            <a:r>
              <a:rPr lang="en-US" dirty="0"/>
              <a:t>”（弗</a:t>
            </a:r>
            <a:r>
              <a:rPr lang="en-AU" dirty="0"/>
              <a:t>3</a:t>
            </a:r>
            <a:r>
              <a:rPr lang="en-US" dirty="0"/>
              <a:t>：</a:t>
            </a:r>
            <a:r>
              <a:rPr lang="en-AU" dirty="0"/>
              <a:t>6</a:t>
            </a:r>
            <a:r>
              <a:rPr lang="en-US" dirty="0"/>
              <a:t>）</a:t>
            </a:r>
          </a:p>
          <a:p>
            <a:endParaRPr lang="en-US" dirty="0"/>
          </a:p>
          <a:p>
            <a:r>
              <a:rPr lang="en-US" b="1" dirty="0" err="1"/>
              <a:t>福音</a:t>
            </a:r>
            <a:r>
              <a:rPr lang="en-US" altLang="zh-CN" b="1" dirty="0"/>
              <a:t>---</a:t>
            </a:r>
            <a:r>
              <a:rPr lang="en-US" b="1" dirty="0" err="1"/>
              <a:t>基督的</a:t>
            </a:r>
            <a:r>
              <a:rPr lang="en-US" b="1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道成肉身</a:t>
            </a:r>
            <a:r>
              <a:rPr lang="en-US" b="1" dirty="0"/>
              <a:t>， </a:t>
            </a:r>
            <a:r>
              <a:rPr lang="en-US" b="1" dirty="0" err="1">
                <a:solidFill>
                  <a:srgbClr val="FF0000"/>
                </a:solidFill>
              </a:rPr>
              <a:t>代赎</a:t>
            </a:r>
            <a:r>
              <a:rPr lang="en-US" b="1" dirty="0"/>
              <a:t> 及 </a:t>
            </a:r>
            <a:r>
              <a:rPr lang="en-US" b="1" dirty="0" err="1">
                <a:solidFill>
                  <a:srgbClr val="FF0000"/>
                </a:solidFill>
              </a:rPr>
              <a:t>更新恢复</a:t>
            </a:r>
            <a:r>
              <a:rPr lang="en-AU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</a:p>
          <a:p>
            <a:endParaRPr lang="en-AU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zh-CN" altLang="en-US" b="1" dirty="0"/>
              <a:t>福音不止是基督徒生活的起头，它是基督徒生活的全部过程。</a:t>
            </a:r>
            <a:endParaRPr lang="en-AU" b="1" dirty="0"/>
          </a:p>
          <a:p>
            <a:endParaRPr lang="en-AU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endParaRPr lang="en-AU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endParaRPr lang="en-AU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endParaRPr lang="en-AU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endParaRPr lang="en-AU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endParaRPr lang="en-AU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endParaRPr lang="en-AU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endParaRPr lang="en-AU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28498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450BC-3F12-4262-9A15-6D9A013D0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992" y="439445"/>
            <a:ext cx="10515600" cy="829517"/>
          </a:xfrm>
          <a:effectLst>
            <a:glow rad="127000">
              <a:srgbClr val="92D050"/>
            </a:glow>
          </a:effectLst>
        </p:spPr>
        <p:txBody>
          <a:bodyPr>
            <a:noAutofit/>
          </a:bodyPr>
          <a:lstStyle/>
          <a:p>
            <a:r>
              <a:rPr lang="zh-CN" altLang="en-US" dirty="0">
                <a:effectLst>
                  <a:glow rad="127000">
                    <a:schemeClr val="accent6">
                      <a:lumMod val="60000"/>
                      <a:lumOff val="40000"/>
                    </a:schemeClr>
                  </a:glow>
                </a:effectLst>
              </a:rPr>
              <a:t>二    来自遵他而行的稳固</a:t>
            </a:r>
            <a:endParaRPr lang="en-AU" dirty="0">
              <a:effectLst>
                <a:glow rad="127000">
                  <a:schemeClr val="accent6">
                    <a:lumMod val="60000"/>
                    <a:lumOff val="40000"/>
                  </a:schemeClr>
                </a:glo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3CD9E-FEBD-473C-A5DA-CF3B1517C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8963"/>
            <a:ext cx="10515600" cy="51495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dirty="0"/>
              <a:t>西二</a:t>
            </a:r>
            <a:r>
              <a:rPr lang="en-US" altLang="zh-CN" dirty="0"/>
              <a:t>- </a:t>
            </a:r>
            <a:r>
              <a:rPr lang="en-AU" dirty="0"/>
              <a:t>6 </a:t>
            </a:r>
            <a:r>
              <a:rPr lang="zh-CN" altLang="en-US" dirty="0"/>
              <a:t>你们既然接受了</a:t>
            </a:r>
            <a:r>
              <a:rPr lang="zh-CN" altLang="en-US" dirty="0">
                <a:solidFill>
                  <a:srgbClr val="FF0000"/>
                </a:solidFill>
              </a:rPr>
              <a:t>主基督耶稣</a:t>
            </a:r>
            <a:r>
              <a:rPr lang="zh-CN" altLang="en-US" dirty="0"/>
              <a:t>，就当</a:t>
            </a:r>
            <a:r>
              <a:rPr lang="zh-CN" altLang="en-US" dirty="0">
                <a:solidFill>
                  <a:srgbClr val="FF0000"/>
                </a:solidFill>
              </a:rPr>
              <a:t>遵他而行</a:t>
            </a:r>
            <a:r>
              <a:rPr lang="zh-CN" altLang="en-US" dirty="0"/>
              <a:t>，</a:t>
            </a:r>
            <a:r>
              <a:rPr lang="en-AU" dirty="0"/>
              <a:t> 7 </a:t>
            </a:r>
            <a:r>
              <a:rPr lang="zh-CN" altLang="en-US" dirty="0"/>
              <a:t>在他里面</a:t>
            </a:r>
            <a:r>
              <a:rPr lang="zh-CN" altLang="en-US" dirty="0">
                <a:solidFill>
                  <a:srgbClr val="FF0000"/>
                </a:solidFill>
              </a:rPr>
              <a:t>生根建造</a:t>
            </a:r>
            <a:r>
              <a:rPr lang="zh-CN" altLang="en-US" dirty="0"/>
              <a:t>，信心坚固，</a:t>
            </a:r>
            <a:r>
              <a:rPr lang="zh-CN" altLang="en-US" dirty="0">
                <a:solidFill>
                  <a:srgbClr val="FF0000"/>
                </a:solidFill>
              </a:rPr>
              <a:t>正如你们所领的教训</a:t>
            </a:r>
            <a:r>
              <a:rPr lang="zh-CN" altLang="en-US" dirty="0"/>
              <a:t>，感谢的心也更增长了。</a:t>
            </a:r>
            <a:r>
              <a:rPr lang="en-AU" sz="32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 </a:t>
            </a:r>
          </a:p>
          <a:p>
            <a:pPr marL="0" indent="0">
              <a:buNone/>
            </a:pPr>
            <a:endParaRPr lang="en-AU" sz="3200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marL="514350" indent="-514350">
              <a:buAutoNum type="arabicPeriod"/>
            </a:pPr>
            <a:r>
              <a:rPr lang="zh-CN" altLang="en-US" sz="32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生根在主里面</a:t>
            </a:r>
            <a:r>
              <a:rPr lang="en-US" altLang="zh-CN" sz="32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-</a:t>
            </a:r>
            <a:r>
              <a:rPr lang="zh-CN" altLang="en-US" sz="32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altLang="zh-CN" sz="32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- </a:t>
            </a:r>
            <a:r>
              <a:rPr lang="zh-CN" altLang="en-US" sz="32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连接与主</a:t>
            </a:r>
            <a:endParaRPr lang="en-US" altLang="zh-CN" sz="3200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endParaRPr lang="en-US" altLang="zh-CN" sz="3200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zh-CN" altLang="en-US" dirty="0"/>
              <a:t>  “</a:t>
            </a:r>
            <a:r>
              <a:rPr lang="zh-CN" altLang="en-US" b="1" dirty="0">
                <a:solidFill>
                  <a:srgbClr val="FF0000"/>
                </a:solidFill>
              </a:rPr>
              <a:t>遵</a:t>
            </a:r>
            <a:r>
              <a:rPr lang="zh-CN" altLang="en-US" dirty="0"/>
              <a:t>”原文是“</a:t>
            </a:r>
            <a:r>
              <a:rPr lang="zh-CN" altLang="en-US" b="1" dirty="0">
                <a:solidFill>
                  <a:srgbClr val="FF0000"/>
                </a:solidFill>
              </a:rPr>
              <a:t>在他里面</a:t>
            </a:r>
            <a:r>
              <a:rPr lang="zh-CN" altLang="en-US" dirty="0"/>
              <a:t>”的意思。例如：真葡萄树的比喻</a:t>
            </a:r>
            <a:r>
              <a:rPr lang="en-US" altLang="zh-CN" dirty="0"/>
              <a:t>【</a:t>
            </a:r>
            <a:r>
              <a:rPr lang="zh-CN" altLang="en-US" dirty="0"/>
              <a:t>约</a:t>
            </a:r>
            <a:r>
              <a:rPr lang="en-AU" dirty="0"/>
              <a:t>15:5</a:t>
            </a:r>
            <a:r>
              <a:rPr lang="en-US" altLang="zh-CN" dirty="0"/>
              <a:t>】</a:t>
            </a:r>
            <a:r>
              <a:rPr lang="zh-CN" altLang="en-US" dirty="0"/>
              <a:t>我是葡萄树，你们是枝子；常在我里面的，我也常在他里面，这人就多结果子；因为离了我，你们就不能作什么。”</a:t>
            </a:r>
            <a:endParaRPr lang="en-US" altLang="zh-CN" dirty="0"/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r>
              <a:rPr lang="zh-CN" altLang="en-US" dirty="0"/>
              <a:t>「生根」是從「</a:t>
            </a:r>
            <a:r>
              <a:rPr lang="zh-CN" altLang="en-US" b="1" dirty="0">
                <a:solidFill>
                  <a:srgbClr val="FF0000"/>
                </a:solidFill>
              </a:rPr>
              <a:t>接受主耶稣基督</a:t>
            </a:r>
            <a:r>
              <a:rPr lang="zh-CN" altLang="en-US" dirty="0"/>
              <a:t>」那刻开始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sz="3000" dirty="0"/>
              <a:t>「生根」是</a:t>
            </a:r>
            <a:r>
              <a:rPr lang="en-US" altLang="zh-CN" sz="3000" dirty="0"/>
              <a:t>【</a:t>
            </a:r>
            <a:r>
              <a:rPr lang="zh-CN" altLang="en-US" sz="3000" dirty="0"/>
              <a:t>遵祂而行」的</a:t>
            </a:r>
            <a:r>
              <a:rPr lang="zh-CN" altLang="en-US" sz="3000" b="1" dirty="0">
                <a:solidFill>
                  <a:srgbClr val="FF0000"/>
                </a:solidFill>
              </a:rPr>
              <a:t>基礎</a:t>
            </a:r>
            <a:r>
              <a:rPr lang="zh-CN" altLang="en-US" sz="3000" dirty="0"/>
              <a:t>和</a:t>
            </a:r>
            <a:r>
              <a:rPr lang="zh-CN" altLang="en-US" sz="3000" b="1" dirty="0">
                <a:solidFill>
                  <a:srgbClr val="FF0000"/>
                </a:solidFill>
              </a:rPr>
              <a:t>前提</a:t>
            </a:r>
            <a:endParaRPr lang="en-US" altLang="zh-CN" sz="3000" b="1" dirty="0">
              <a:solidFill>
                <a:srgbClr val="FF0000"/>
              </a:solidFill>
            </a:endParaRPr>
          </a:p>
          <a:p>
            <a:endParaRPr lang="en-AU" sz="2400" b="1" u="sng" dirty="0"/>
          </a:p>
        </p:txBody>
      </p:sp>
    </p:spTree>
    <p:extLst>
      <p:ext uri="{BB962C8B-B14F-4D97-AF65-F5344CB8AC3E}">
        <p14:creationId xmlns:p14="http://schemas.microsoft.com/office/powerpoint/2010/main" val="809175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450BC-3F12-4262-9A15-6D9A013D0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992" y="439445"/>
            <a:ext cx="10515600" cy="829517"/>
          </a:xfrm>
          <a:effectLst>
            <a:glow rad="127000">
              <a:srgbClr val="92D050"/>
            </a:glow>
          </a:effectLst>
        </p:spPr>
        <p:txBody>
          <a:bodyPr>
            <a:noAutofit/>
          </a:bodyPr>
          <a:lstStyle/>
          <a:p>
            <a:r>
              <a:rPr lang="zh-CN" altLang="en-US" dirty="0">
                <a:effectLst>
                  <a:glow rad="127000">
                    <a:schemeClr val="accent6">
                      <a:lumMod val="60000"/>
                      <a:lumOff val="40000"/>
                    </a:schemeClr>
                  </a:glow>
                </a:effectLst>
              </a:rPr>
              <a:t>二    来自遵他而行的稳固</a:t>
            </a:r>
            <a:endParaRPr lang="en-AU" dirty="0">
              <a:effectLst>
                <a:glow rad="127000">
                  <a:schemeClr val="accent6">
                    <a:lumMod val="60000"/>
                    <a:lumOff val="40000"/>
                  </a:schemeClr>
                </a:glo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3CD9E-FEBD-473C-A5DA-CF3B1517C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8963"/>
            <a:ext cx="10515600" cy="51495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dirty="0"/>
              <a:t>西二</a:t>
            </a:r>
            <a:r>
              <a:rPr lang="en-US" altLang="zh-CN" dirty="0"/>
              <a:t>- </a:t>
            </a:r>
            <a:r>
              <a:rPr lang="en-AU" dirty="0"/>
              <a:t>7 </a:t>
            </a:r>
            <a:r>
              <a:rPr lang="zh-CN" altLang="en-US" dirty="0"/>
              <a:t>在他里面</a:t>
            </a:r>
            <a:r>
              <a:rPr lang="zh-CN" altLang="en-US" dirty="0">
                <a:solidFill>
                  <a:srgbClr val="FF0000"/>
                </a:solidFill>
              </a:rPr>
              <a:t>生根  建造</a:t>
            </a:r>
            <a:r>
              <a:rPr lang="zh-CN" altLang="en-US" dirty="0"/>
              <a:t>，信心坚固，</a:t>
            </a:r>
            <a:r>
              <a:rPr lang="zh-CN" altLang="en-US" dirty="0">
                <a:solidFill>
                  <a:srgbClr val="FF0000"/>
                </a:solidFill>
              </a:rPr>
              <a:t>正如你们所领的教训</a:t>
            </a:r>
            <a:r>
              <a:rPr lang="zh-CN" altLang="en-US" dirty="0"/>
              <a:t>，感谢的心也更增长了。</a:t>
            </a:r>
            <a:endParaRPr lang="en-AU" sz="3200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endParaRPr lang="en-AU" sz="2400" dirty="0"/>
          </a:p>
          <a:p>
            <a:pPr marL="0" indent="0">
              <a:buNone/>
            </a:pPr>
            <a:r>
              <a:rPr lang="en-AU" sz="32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 2</a:t>
            </a:r>
            <a:r>
              <a:rPr lang="en-AU" sz="3200" b="1" dirty="0"/>
              <a:t>.</a:t>
            </a:r>
            <a:r>
              <a:rPr lang="zh-CN" altLang="en-US" sz="32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被主建造</a:t>
            </a:r>
            <a:r>
              <a:rPr lang="en-US" altLang="zh-CN" sz="32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--- </a:t>
            </a:r>
            <a:r>
              <a:rPr lang="zh-CN" altLang="en-US" sz="32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结出果子</a:t>
            </a:r>
            <a:endParaRPr lang="en-US" altLang="zh-CN" sz="3200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zh-CN" altLang="en-US" dirty="0"/>
              <a:t>“被建造”和“遵主而行”是现在进行中的过程，客观和主观的层面</a:t>
            </a:r>
            <a:endParaRPr lang="en-US" altLang="zh-CN" dirty="0"/>
          </a:p>
          <a:p>
            <a:endParaRPr lang="en-AU" dirty="0"/>
          </a:p>
          <a:p>
            <a:r>
              <a:rPr lang="zh-CN" altLang="en-US" dirty="0"/>
              <a:t>建造的根据 </a:t>
            </a:r>
            <a:r>
              <a:rPr lang="en-US" altLang="zh-CN" dirty="0"/>
              <a:t>-</a:t>
            </a:r>
            <a:r>
              <a:rPr lang="en-AU" dirty="0"/>
              <a:t> </a:t>
            </a:r>
            <a:r>
              <a:rPr lang="en-US" altLang="zh-CN" dirty="0"/>
              <a:t>【</a:t>
            </a:r>
            <a:r>
              <a:rPr lang="zh-CN" altLang="en-US" b="1" dirty="0">
                <a:solidFill>
                  <a:srgbClr val="FF0000"/>
                </a:solidFill>
              </a:rPr>
              <a:t>所領受的教訓</a:t>
            </a:r>
            <a:r>
              <a:rPr lang="en-US" altLang="zh-CN" b="1" dirty="0">
                <a:solidFill>
                  <a:srgbClr val="FF0000"/>
                </a:solidFill>
              </a:rPr>
              <a:t>】</a:t>
            </a:r>
            <a:r>
              <a:rPr lang="zh-CN" altLang="en-US" dirty="0"/>
              <a:t>西</a:t>
            </a:r>
            <a:r>
              <a:rPr lang="en-US" altLang="zh-CN" dirty="0"/>
              <a:t>2-</a:t>
            </a:r>
            <a:r>
              <a:rPr lang="zh-CN" altLang="en-US" dirty="0"/>
              <a:t> </a:t>
            </a:r>
            <a:r>
              <a:rPr lang="en-US" altLang="zh-CN" dirty="0"/>
              <a:t>7</a:t>
            </a:r>
            <a:r>
              <a:rPr lang="zh-CN" altLang="en-US" dirty="0"/>
              <a:t>  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b="1" dirty="0"/>
              <a:t>【</a:t>
            </a:r>
            <a:r>
              <a:rPr lang="zh-CN" altLang="en-US" b="1" dirty="0"/>
              <a:t>聖經都  是神所默示的，於教訓、督責、使人歸正、教導人學義，都是有益的；叫屬神的人得以完全，預備行各樣的善事。</a:t>
            </a:r>
            <a:r>
              <a:rPr lang="en-US" altLang="zh-CN" b="1" dirty="0"/>
              <a:t>】</a:t>
            </a:r>
            <a:r>
              <a:rPr lang="zh-CN" altLang="en-US" dirty="0"/>
              <a:t>提太三章</a:t>
            </a:r>
            <a:r>
              <a:rPr lang="en-AU" dirty="0"/>
              <a:t>16-17 </a:t>
            </a:r>
          </a:p>
          <a:p>
            <a:pPr marL="0" indent="0">
              <a:buNone/>
            </a:pPr>
            <a:endParaRPr lang="en-US" altLang="zh-CN" sz="2400" dirty="0"/>
          </a:p>
          <a:p>
            <a:r>
              <a:rPr lang="zh-CN" altLang="en-US" dirty="0"/>
              <a:t>建造的结果</a:t>
            </a:r>
            <a:r>
              <a:rPr lang="en-US" altLang="zh-CN" dirty="0"/>
              <a:t>- </a:t>
            </a:r>
            <a:r>
              <a:rPr lang="zh-CN" altLang="en-US" dirty="0"/>
              <a:t>经历神的真实，信心坚固，感谢的心增长</a:t>
            </a:r>
            <a:endParaRPr lang="en-AU" sz="2400" b="1" u="sng" dirty="0"/>
          </a:p>
        </p:txBody>
      </p:sp>
    </p:spTree>
    <p:extLst>
      <p:ext uri="{BB962C8B-B14F-4D97-AF65-F5344CB8AC3E}">
        <p14:creationId xmlns:p14="http://schemas.microsoft.com/office/powerpoint/2010/main" val="487950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19B64-A2F1-48F8-96B0-0E9D892CE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6434"/>
          </a:xfrm>
        </p:spPr>
        <p:txBody>
          <a:bodyPr/>
          <a:lstStyle/>
          <a:p>
            <a:r>
              <a:rPr lang="zh-CN" altLang="en-US" dirty="0">
                <a:effectLst>
                  <a:glow rad="127000">
                    <a:srgbClr val="92D050"/>
                  </a:glow>
                </a:effectLst>
              </a:rPr>
              <a:t>“遵主而行”的挑战</a:t>
            </a:r>
            <a:endParaRPr lang="en-US" dirty="0">
              <a:effectLst>
                <a:glow rad="127000">
                  <a:srgbClr val="92D050"/>
                </a:glo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4ED8F-90F9-4699-9A5F-E3F8191CC5D6}"/>
              </a:ext>
            </a:extLst>
          </p:cNvPr>
          <p:cNvSpPr>
            <a:spLocks noGrp="1"/>
          </p:cNvSpPr>
          <p:nvPr>
            <p:ph idx="1"/>
          </p:nvPr>
        </p:nvSpPr>
        <p:spPr>
          <a:effectLst>
            <a:glow rad="127000">
              <a:schemeClr val="accent5"/>
            </a:glow>
          </a:effectLst>
        </p:spPr>
        <p:txBody>
          <a:bodyPr/>
          <a:lstStyle/>
          <a:p>
            <a:pPr marL="0" indent="0">
              <a:buNone/>
            </a:pPr>
            <a:r>
              <a:rPr lang="zh-CN" altLang="en-US" sz="3200" dirty="0"/>
              <a:t>活出“福音” 的两大敌人</a:t>
            </a:r>
            <a:r>
              <a:rPr lang="en-US" altLang="zh-CN" sz="3200" dirty="0"/>
              <a:t>--</a:t>
            </a:r>
            <a:r>
              <a:rPr lang="zh-CN" altLang="en-US" sz="3200" dirty="0"/>
              <a:t> </a:t>
            </a:r>
            <a:r>
              <a:rPr lang="zh-CN" altLang="en-US" sz="3200" dirty="0">
                <a:effectLst>
                  <a:glow rad="127000">
                    <a:srgbClr val="00B0F0"/>
                  </a:glow>
                </a:effectLst>
              </a:rPr>
              <a:t>“律法主义”和 “实用主义”</a:t>
            </a:r>
            <a:endParaRPr lang="en-US" altLang="zh-CN" sz="3200" dirty="0">
              <a:effectLst>
                <a:glow rad="127000">
                  <a:srgbClr val="00B0F0"/>
                </a:glow>
              </a:effectLst>
            </a:endParaRPr>
          </a:p>
          <a:p>
            <a:pPr marL="0" indent="0">
              <a:buNone/>
            </a:pPr>
            <a:endParaRPr lang="en-US" altLang="zh-CN" sz="3200" dirty="0"/>
          </a:p>
          <a:p>
            <a:r>
              <a:rPr lang="zh-CN" altLang="en-US" b="1" dirty="0"/>
              <a:t>“律法主义”</a:t>
            </a:r>
            <a:r>
              <a:rPr lang="en-US" altLang="zh-CN" b="1" dirty="0"/>
              <a:t>--  </a:t>
            </a:r>
            <a:r>
              <a:rPr lang="zh-CN" altLang="en-US" b="1" dirty="0"/>
              <a:t>靠行为得救， 靠善行换恩典</a:t>
            </a:r>
            <a:endParaRPr lang="en-US" altLang="zh-CN" b="1" dirty="0"/>
          </a:p>
          <a:p>
            <a:r>
              <a:rPr lang="zh-CN" altLang="en-US" b="1" dirty="0"/>
              <a:t>“实用主义”</a:t>
            </a:r>
            <a:r>
              <a:rPr lang="en-US" altLang="zh-CN" b="1" dirty="0"/>
              <a:t>--  </a:t>
            </a:r>
            <a:r>
              <a:rPr lang="zh-CN" altLang="en-US" b="1" dirty="0"/>
              <a:t>已经得救， 无需遵行律法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最大挑战</a:t>
            </a:r>
            <a:r>
              <a:rPr lang="en-US" altLang="zh-CN" b="1" dirty="0"/>
              <a:t>— </a:t>
            </a:r>
            <a:r>
              <a:rPr lang="zh-CN" altLang="en-US" b="1" dirty="0"/>
              <a:t>用福音</a:t>
            </a:r>
            <a:r>
              <a:rPr lang="zh-CN" altLang="en-US" b="1" dirty="0">
                <a:solidFill>
                  <a:srgbClr val="FF0000"/>
                </a:solidFill>
              </a:rPr>
              <a:t>同时</a:t>
            </a:r>
            <a:r>
              <a:rPr lang="zh-CN" altLang="en-US" b="1" dirty="0"/>
              <a:t>对付“律法主义”和“实用主义”</a:t>
            </a:r>
            <a:endParaRPr lang="en-US" altLang="zh-CN" b="1" dirty="0"/>
          </a:p>
          <a:p>
            <a:pPr marL="0" indent="0">
              <a:buNone/>
            </a:pPr>
            <a:r>
              <a:rPr lang="en-US" altLang="zh-CN" b="1" dirty="0"/>
              <a:t>-</a:t>
            </a:r>
            <a:r>
              <a:rPr lang="zh-CN" altLang="en-US" b="1" u="sng" dirty="0"/>
              <a:t>我罪恶深重、满身缺陷，超过自己有勇气相信的</a:t>
            </a:r>
            <a:r>
              <a:rPr lang="en-US" altLang="zh-CN" b="1" u="sng" dirty="0"/>
              <a:t>--</a:t>
            </a:r>
            <a:r>
              <a:rPr lang="zh-CN" altLang="en-US" b="1" dirty="0"/>
              <a:t>防堵“实用主义”</a:t>
            </a:r>
            <a:endParaRPr lang="en-US" altLang="zh-CN" b="1" u="sng" dirty="0"/>
          </a:p>
          <a:p>
            <a:pPr marL="0" indent="0">
              <a:buNone/>
            </a:pPr>
            <a:r>
              <a:rPr lang="en-US" altLang="zh-CN" b="1" dirty="0"/>
              <a:t>-</a:t>
            </a:r>
            <a:r>
              <a:rPr lang="zh-CN" altLang="en-US" b="1" u="sng" dirty="0"/>
              <a:t>我已经被接纳，被宠爱，超过自己有勇气期盼的</a:t>
            </a:r>
            <a:r>
              <a:rPr lang="en-US" altLang="zh-CN" b="1" u="sng" dirty="0"/>
              <a:t>--</a:t>
            </a:r>
            <a:r>
              <a:rPr lang="zh-CN" altLang="en-US" b="1" dirty="0"/>
              <a:t>对付“律法主义”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675179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151</Words>
  <Application>Microsoft Office PowerPoint</Application>
  <PresentationFormat>Widescreen</PresentationFormat>
  <Paragraphs>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如何站立得稳 </vt:lpstr>
      <vt:lpstr> 一. 来自真知基督的稳固  </vt:lpstr>
      <vt:lpstr> 一. 来自真知基督的稳固  </vt:lpstr>
      <vt:lpstr>二    来自遵他而行的稳固</vt:lpstr>
      <vt:lpstr>二    来自遵他而行的稳固</vt:lpstr>
      <vt:lpstr>“遵主而行”的挑战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生命的动力 </dc:title>
  <dc:creator>Eileen Zhang - Powerhouse</dc:creator>
  <cp:lastModifiedBy>Eileen Zhang</cp:lastModifiedBy>
  <cp:revision>46</cp:revision>
  <dcterms:created xsi:type="dcterms:W3CDTF">2019-05-08T01:14:52Z</dcterms:created>
  <dcterms:modified xsi:type="dcterms:W3CDTF">2019-07-26T07:54:24Z</dcterms:modified>
</cp:coreProperties>
</file>