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325" autoAdjust="0"/>
  </p:normalViewPr>
  <p:slideViewPr>
    <p:cSldViewPr snapToGrid="0" snapToObjects="1">
      <p:cViewPr>
        <p:scale>
          <a:sx n="81" d="100"/>
          <a:sy n="81" d="100"/>
        </p:scale>
        <p:origin x="-936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" y="71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情节提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19/9/13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蒙恩的祭司：利未之约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en-US" altLang="zh-CN" sz="4800" dirty="0" smtClean="0"/>
          </a:p>
          <a:p>
            <a:r>
              <a:rPr kumimoji="1" lang="zh-CN" altLang="en-US" sz="4800" dirty="0" smtClean="0"/>
              <a:t>玛拉基书二</a:t>
            </a:r>
            <a:r>
              <a:rPr kumimoji="1" lang="en-US" altLang="zh-CN" sz="4800" dirty="0" smtClean="0"/>
              <a:t>1-9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745860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耶和华使者的“应当”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1</a:t>
            </a:r>
            <a:r>
              <a:rPr lang="zh-CN" altLang="zh-CN" sz="2800" dirty="0" smtClean="0">
                <a:effectLst/>
              </a:rPr>
              <a:t>、</a:t>
            </a:r>
            <a:r>
              <a:rPr lang="zh-CN" altLang="en-US" sz="2800" dirty="0" smtClean="0">
                <a:effectLst/>
              </a:rPr>
              <a:t>当心存</a:t>
            </a:r>
            <a:r>
              <a:rPr lang="zh-CN" altLang="zh-CN" sz="2800" dirty="0" smtClean="0">
                <a:effectLst/>
              </a:rPr>
              <a:t>敬畏</a:t>
            </a:r>
            <a:endParaRPr lang="en-AU" altLang="zh-CN" sz="2800" dirty="0">
              <a:effectLst/>
            </a:endParaRPr>
          </a:p>
          <a:p>
            <a:r>
              <a:rPr lang="zh-CN" altLang="zh-CN" sz="2800" i="1" dirty="0">
                <a:effectLst/>
              </a:rPr>
              <a:t>使他存敬畏的心，他就敬畏我，惧怕我的名</a:t>
            </a:r>
            <a:r>
              <a:rPr lang="zh-CN" altLang="zh-CN" sz="2800" i="1" dirty="0" smtClean="0">
                <a:effectLst/>
              </a:rPr>
              <a:t>。</a:t>
            </a:r>
            <a:endParaRPr lang="en-US" altLang="zh-CN" sz="2800" i="1" dirty="0" smtClean="0">
              <a:effectLst/>
            </a:endParaRPr>
          </a:p>
          <a:p>
            <a:pPr marL="0" indent="0">
              <a:buNone/>
            </a:pPr>
            <a:endParaRPr lang="en-AU" altLang="zh-CN" sz="2800" dirty="0">
              <a:effectLst/>
            </a:endParaRPr>
          </a:p>
          <a:p>
            <a:pPr marL="0" indent="0">
              <a:buNone/>
            </a:pPr>
            <a:r>
              <a:rPr lang="en-US" altLang="zh-CN" sz="2800" dirty="0">
                <a:effectLst/>
              </a:rPr>
              <a:t>2</a:t>
            </a:r>
            <a:r>
              <a:rPr lang="zh-CN" altLang="zh-CN" sz="2800" dirty="0" smtClean="0">
                <a:effectLst/>
              </a:rPr>
              <a:t>、</a:t>
            </a:r>
            <a:r>
              <a:rPr lang="zh-CN" altLang="en-US" sz="2800" dirty="0" smtClean="0">
                <a:effectLst/>
              </a:rPr>
              <a:t>当</a:t>
            </a:r>
            <a:r>
              <a:rPr lang="zh-CN" altLang="zh-CN" sz="2800" dirty="0" smtClean="0">
                <a:effectLst/>
              </a:rPr>
              <a:t>口</a:t>
            </a:r>
            <a:r>
              <a:rPr lang="zh-CN" altLang="en-US" sz="2800" dirty="0" smtClean="0">
                <a:effectLst/>
              </a:rPr>
              <a:t>有律法</a:t>
            </a:r>
            <a:endParaRPr lang="en-AU" altLang="zh-CN" sz="2800" dirty="0">
              <a:effectLst/>
            </a:endParaRPr>
          </a:p>
          <a:p>
            <a:r>
              <a:rPr lang="zh-CN" altLang="zh-CN" sz="2800" i="1" dirty="0">
                <a:effectLst/>
              </a:rPr>
              <a:t>真实的律法在他口中，他嘴里没有不义的话。</a:t>
            </a:r>
            <a:endParaRPr lang="en-AU" altLang="zh-CN" sz="2800" dirty="0">
              <a:effectLst/>
            </a:endParaRPr>
          </a:p>
          <a:p>
            <a:pPr marL="0" indent="0">
              <a:buNone/>
            </a:pP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6970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耶和华使者的“应当”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3600" dirty="0" smtClean="0">
              <a:effectLst/>
            </a:endParaRPr>
          </a:p>
          <a:p>
            <a:pPr marL="0" indent="0">
              <a:buNone/>
            </a:pPr>
            <a:r>
              <a:rPr lang="en-US" altLang="zh-CN" sz="3600" dirty="0" smtClean="0">
                <a:effectLst/>
              </a:rPr>
              <a:t>3</a:t>
            </a:r>
            <a:r>
              <a:rPr lang="zh-CN" altLang="zh-CN" sz="3600" dirty="0" smtClean="0">
                <a:effectLst/>
              </a:rPr>
              <a:t>、</a:t>
            </a:r>
            <a:r>
              <a:rPr lang="zh-CN" altLang="en-US" sz="3600" dirty="0" smtClean="0">
                <a:effectLst/>
              </a:rPr>
              <a:t>当</a:t>
            </a:r>
            <a:r>
              <a:rPr lang="zh-CN" altLang="zh-CN" sz="3600" dirty="0" smtClean="0">
                <a:effectLst/>
              </a:rPr>
              <a:t>与</a:t>
            </a:r>
            <a:r>
              <a:rPr lang="zh-CN" altLang="zh-CN" sz="3600" dirty="0">
                <a:effectLst/>
              </a:rPr>
              <a:t>神同行</a:t>
            </a:r>
            <a:endParaRPr lang="en-AU" altLang="zh-CN" sz="3600" dirty="0">
              <a:effectLst/>
            </a:endParaRPr>
          </a:p>
          <a:p>
            <a:r>
              <a:rPr lang="zh-CN" altLang="zh-CN" i="1" dirty="0">
                <a:effectLst/>
              </a:rPr>
              <a:t>他以平安和正直与我</a:t>
            </a:r>
            <a:r>
              <a:rPr lang="zh-CN" altLang="zh-CN" i="1" dirty="0" smtClean="0">
                <a:effectLst/>
              </a:rPr>
              <a:t>同行</a:t>
            </a:r>
            <a:endParaRPr lang="en-AU" altLang="zh-CN" sz="3200" dirty="0">
              <a:effectLst/>
            </a:endParaRPr>
          </a:p>
          <a:p>
            <a:pPr marL="0" indent="0">
              <a:buNone/>
            </a:pPr>
            <a:r>
              <a:rPr lang="en-US" altLang="zh-CN" sz="3200" dirty="0">
                <a:effectLst/>
              </a:rPr>
              <a:t>4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en-US" sz="3200" dirty="0" smtClean="0">
                <a:effectLst/>
              </a:rPr>
              <a:t>当</a:t>
            </a:r>
            <a:r>
              <a:rPr lang="zh-CN" altLang="zh-CN" sz="3200" dirty="0" smtClean="0">
                <a:effectLst/>
              </a:rPr>
              <a:t>领人离罪</a:t>
            </a:r>
            <a:endParaRPr lang="en-AU" altLang="zh-CN" sz="3200" dirty="0">
              <a:effectLst/>
            </a:endParaRPr>
          </a:p>
          <a:p>
            <a:r>
              <a:rPr lang="zh-CN" altLang="zh-CN" i="1" dirty="0">
                <a:effectLst/>
              </a:rPr>
              <a:t>使多人回头离开罪孽。祭司的嘴里当存知识，人也当由他口中寻求律法，因为他是万军之耶和华的使者。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9578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耶和华使者的“不当”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200" dirty="0">
                <a:effectLst/>
              </a:rPr>
              <a:t>1</a:t>
            </a:r>
            <a:r>
              <a:rPr lang="zh-CN" altLang="zh-CN" sz="3200" dirty="0" smtClean="0">
                <a:effectLst/>
              </a:rPr>
              <a:t>、</a:t>
            </a:r>
            <a:r>
              <a:rPr lang="zh-CN" altLang="en-US" sz="3200" dirty="0" smtClean="0">
                <a:effectLst/>
              </a:rPr>
              <a:t>不当偏离正道</a:t>
            </a:r>
            <a:r>
              <a:rPr lang="zh-CN" altLang="zh-CN" sz="3200" dirty="0" smtClean="0">
                <a:effectLst/>
              </a:rPr>
              <a:t>——</a:t>
            </a:r>
            <a:r>
              <a:rPr lang="zh-CN" altLang="zh-CN" sz="2800" dirty="0" smtClean="0">
                <a:effectLst/>
              </a:rPr>
              <a:t>你们却偏离</a:t>
            </a:r>
            <a:r>
              <a:rPr lang="zh-CN" altLang="zh-CN" sz="2800" dirty="0">
                <a:effectLst/>
              </a:rPr>
              <a:t>正道</a:t>
            </a:r>
            <a:r>
              <a:rPr lang="en-AU" altLang="zh-CN" sz="32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zh-CN" altLang="zh-CN" sz="3200" dirty="0" smtClean="0">
                <a:effectLst/>
              </a:rPr>
              <a:t>2、</a:t>
            </a:r>
            <a:r>
              <a:rPr lang="zh-CN" altLang="en-US" sz="3200" dirty="0" smtClean="0">
                <a:effectLst/>
              </a:rPr>
              <a:t>不当使</a:t>
            </a:r>
            <a:r>
              <a:rPr lang="zh-CN" altLang="zh-CN" sz="3200" dirty="0" smtClean="0">
                <a:effectLst/>
              </a:rPr>
              <a:t>人跌倒</a:t>
            </a:r>
            <a:r>
              <a:rPr lang="zh-CN" altLang="zh-CN" sz="3200" dirty="0">
                <a:effectLst/>
              </a:rPr>
              <a:t>——</a:t>
            </a:r>
            <a:r>
              <a:rPr lang="zh-CN" altLang="zh-CN" sz="2800" dirty="0" smtClean="0">
                <a:effectLst/>
              </a:rPr>
              <a:t>使许</a:t>
            </a:r>
            <a:r>
              <a:rPr lang="zh-CN" altLang="zh-CN" sz="2800" dirty="0">
                <a:effectLst/>
              </a:rPr>
              <a:t>多人在律法上跌倒</a:t>
            </a:r>
            <a:r>
              <a:rPr lang="en-AU" altLang="zh-CN" sz="2800" dirty="0">
                <a:effectLst/>
              </a:rPr>
              <a:t> </a:t>
            </a:r>
            <a:endParaRPr lang="en-AU" altLang="zh-CN" sz="3200" dirty="0" smtClean="0">
              <a:effectLst/>
            </a:endParaRPr>
          </a:p>
          <a:p>
            <a:pPr marL="0" indent="0">
              <a:buNone/>
            </a:pPr>
            <a:r>
              <a:rPr kumimoji="1" lang="zh-CN" altLang="zh-CN" sz="3200" dirty="0" smtClean="0">
                <a:effectLst/>
              </a:rPr>
              <a:t>3</a:t>
            </a:r>
            <a:r>
              <a:rPr kumimoji="1" lang="zh-CN" altLang="en-US" sz="3200" dirty="0" smtClean="0">
                <a:effectLst/>
              </a:rPr>
              <a:t>、不当瞻</a:t>
            </a:r>
            <a:r>
              <a:rPr lang="zh-CN" altLang="zh-CN" sz="3200" dirty="0" smtClean="0">
                <a:effectLst/>
              </a:rPr>
              <a:t>徇情面</a:t>
            </a:r>
            <a:r>
              <a:rPr lang="zh-CN" altLang="zh-CN" sz="3200" dirty="0">
                <a:effectLst/>
              </a:rPr>
              <a:t>——</a:t>
            </a:r>
            <a:r>
              <a:rPr lang="zh-CN" altLang="zh-CN" sz="2800" dirty="0" smtClean="0">
                <a:effectLst/>
              </a:rPr>
              <a:t>竟在</a:t>
            </a:r>
            <a:r>
              <a:rPr lang="zh-CN" altLang="zh-CN" sz="2800" dirty="0">
                <a:effectLst/>
              </a:rPr>
              <a:t>律法上瞻徇情面</a:t>
            </a:r>
            <a:r>
              <a:rPr lang="en-AU" altLang="zh-CN" sz="2800" dirty="0">
                <a:effectLst/>
              </a:rPr>
              <a:t> 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337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失职的祭司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3600" dirty="0" smtClean="0">
              <a:effectLst/>
            </a:endParaRPr>
          </a:p>
          <a:p>
            <a:r>
              <a:rPr lang="zh-CN" altLang="zh-CN" sz="3600" dirty="0" smtClean="0">
                <a:effectLst/>
              </a:rPr>
              <a:t>你们废弃我与利</a:t>
            </a:r>
            <a:r>
              <a:rPr lang="zh-CN" altLang="zh-CN" sz="3600" dirty="0">
                <a:effectLst/>
              </a:rPr>
              <a:t>未所立的约。这是万军之耶和华说的。</a:t>
            </a:r>
            <a:r>
              <a:rPr lang="en-US" altLang="zh-CN" sz="3600" dirty="0">
                <a:effectLst/>
              </a:rPr>
              <a:t>2:9 </a:t>
            </a:r>
            <a:r>
              <a:rPr lang="zh-CN" altLang="zh-CN" sz="3600" dirty="0">
                <a:effectLst/>
              </a:rPr>
              <a:t>所以我使你们被众人藐视，看为下贱；因你们不守我的道，竟在律法上瞻徇情面。</a:t>
            </a:r>
            <a:r>
              <a:rPr lang="en-US" altLang="zh-CN" sz="3600" dirty="0">
                <a:effectLst/>
              </a:rPr>
              <a:t>”</a:t>
            </a:r>
            <a:endParaRPr lang="en-AU" altLang="zh-CN" sz="3600" dirty="0">
              <a:effectLst/>
            </a:endParaRPr>
          </a:p>
          <a:p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1301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zh-CN" altLang="zh-CN" dirty="0">
                <a:solidFill>
                  <a:schemeClr val="bg1"/>
                </a:solidFill>
                <a:effectLst/>
              </a:rPr>
              <a:t>一、照利未之约</a:t>
            </a:r>
            <a:r>
              <a:rPr lang="zh-CN" altLang="zh-CN" dirty="0" smtClean="0">
                <a:solidFill>
                  <a:schemeClr val="bg1"/>
                </a:solidFill>
                <a:effectLst/>
              </a:rPr>
              <a:t>的审判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>
                <a:effectLst/>
                <a:latin typeface="华文仿宋"/>
                <a:ea typeface="华文仿宋"/>
                <a:cs typeface="华文仿宋"/>
              </a:rPr>
              <a:t>2:1 “</a:t>
            </a:r>
            <a:r>
              <a:rPr lang="zh-CN" altLang="zh-CN" sz="2800" dirty="0">
                <a:effectLst/>
                <a:latin typeface="华文仿宋"/>
                <a:ea typeface="华文仿宋"/>
                <a:cs typeface="华文仿宋"/>
              </a:rPr>
              <a:t>众祭司啊，这诫命是传给你们的。</a:t>
            </a:r>
            <a:r>
              <a:rPr lang="en-US" altLang="zh-CN" sz="2800" dirty="0">
                <a:effectLst/>
                <a:latin typeface="华文仿宋"/>
                <a:ea typeface="华文仿宋"/>
                <a:cs typeface="华文仿宋"/>
              </a:rPr>
              <a:t>2:2 </a:t>
            </a:r>
            <a:r>
              <a:rPr lang="zh-CN" altLang="zh-CN" sz="2800" dirty="0">
                <a:effectLst/>
                <a:latin typeface="华文仿宋"/>
                <a:ea typeface="华文仿宋"/>
                <a:cs typeface="华文仿宋"/>
              </a:rPr>
              <a:t>万军之耶和华说：你们若不听从，也不放在心上，将荣耀归与我的名，我就使咒诅临到你们，使你们的福分变为咒诅；因你们不把诫命放在心上，我已经咒诅你们了。</a:t>
            </a:r>
            <a:r>
              <a:rPr lang="en-US" altLang="zh-CN" sz="2800" dirty="0">
                <a:effectLst/>
                <a:latin typeface="华文仿宋"/>
                <a:ea typeface="华文仿宋"/>
                <a:cs typeface="华文仿宋"/>
              </a:rPr>
              <a:t>2:3 </a:t>
            </a:r>
            <a:r>
              <a:rPr lang="zh-CN" altLang="zh-CN" sz="2800" dirty="0">
                <a:effectLst/>
                <a:latin typeface="华文仿宋"/>
                <a:ea typeface="华文仿宋"/>
                <a:cs typeface="华文仿宋"/>
              </a:rPr>
              <a:t>我必斥责你们的种子，又把你们牺牲的粪抹在你们的脸上；你们要与粪一同除掉。</a:t>
            </a:r>
            <a:r>
              <a:rPr lang="en-US" altLang="zh-CN" sz="2800" dirty="0">
                <a:effectLst/>
                <a:latin typeface="华文仿宋"/>
                <a:ea typeface="华文仿宋"/>
                <a:cs typeface="华文仿宋"/>
              </a:rPr>
              <a:t>2:4 </a:t>
            </a:r>
            <a:r>
              <a:rPr lang="zh-CN" altLang="zh-CN" sz="2800" dirty="0">
                <a:effectLst/>
                <a:latin typeface="华文仿宋"/>
                <a:ea typeface="华文仿宋"/>
                <a:cs typeface="华文仿宋"/>
              </a:rPr>
              <a:t>你们就知道我传这诫命给你们，使我与利未（或译：利未人）所立的约可以常存。这是万军之耶和华说的。</a:t>
            </a:r>
            <a:endParaRPr lang="en-AU" altLang="zh-CN" sz="2800" dirty="0">
              <a:effectLst/>
              <a:latin typeface="华文仿宋"/>
              <a:ea typeface="华文仿宋"/>
              <a:cs typeface="华文仿宋"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794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pPr lvl="0"/>
            <a:r>
              <a:rPr lang="zh-CN" altLang="zh-CN" dirty="0">
                <a:solidFill>
                  <a:srgbClr val="000000"/>
                </a:solidFill>
                <a:effectLst/>
              </a:rPr>
              <a:t>审判的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原因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endParaRPr lang="en-AU" altLang="zh-CN" sz="4000" dirty="0" smtClean="0">
              <a:effectLst/>
            </a:endParaRPr>
          </a:p>
          <a:p>
            <a:pPr lvl="0"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你们不听从</a:t>
            </a:r>
            <a:endParaRPr lang="en-AU" altLang="zh-CN" sz="4000" dirty="0">
              <a:effectLst/>
            </a:endParaRPr>
          </a:p>
          <a:p>
            <a:pPr lvl="0"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也</a:t>
            </a:r>
            <a:r>
              <a:rPr lang="zh-CN" altLang="zh-CN" sz="4000" dirty="0">
                <a:effectLst/>
              </a:rPr>
              <a:t>不放在心上</a:t>
            </a:r>
            <a:endParaRPr lang="en-AU" altLang="zh-CN" sz="4000" dirty="0">
              <a:effectLst/>
            </a:endParaRPr>
          </a:p>
          <a:p>
            <a:pPr lvl="0" algn="ctr"/>
            <a:r>
              <a:rPr lang="en-US" altLang="zh-CN" sz="4000" dirty="0" smtClean="0">
                <a:effectLst/>
              </a:rPr>
              <a:t>  </a:t>
            </a:r>
            <a:r>
              <a:rPr lang="zh-CN" altLang="zh-CN" sz="4000" dirty="0" smtClean="0">
                <a:effectLst/>
              </a:rPr>
              <a:t>没有将荣耀归于神的名</a:t>
            </a:r>
            <a:endParaRPr lang="en-AU" altLang="zh-CN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7392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pPr lvl="0"/>
            <a:r>
              <a:rPr lang="zh-CN" altLang="zh-CN" sz="5400" dirty="0">
                <a:solidFill>
                  <a:srgbClr val="000000"/>
                </a:solidFill>
                <a:effectLst/>
              </a:rPr>
              <a:t>审</a:t>
            </a:r>
            <a:r>
              <a:rPr lang="zh-CN" altLang="zh-CN" sz="5400" dirty="0" smtClean="0">
                <a:solidFill>
                  <a:srgbClr val="000000"/>
                </a:solidFill>
                <a:effectLst/>
              </a:rPr>
              <a:t>判的表现</a:t>
            </a:r>
            <a:endParaRPr kumimoji="1" lang="zh-CN" altLang="en-US" sz="5400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ctr">
              <a:buFont typeface="Arial"/>
              <a:buChar char="•"/>
            </a:pPr>
            <a:endParaRPr lang="en-US" altLang="zh-CN" sz="4000" dirty="0" smtClean="0">
              <a:effectLst/>
            </a:endParaRPr>
          </a:p>
          <a:p>
            <a:pPr lvl="0" algn="ctr">
              <a:buFont typeface="Arial"/>
              <a:buChar char="•"/>
            </a:pPr>
            <a:r>
              <a:rPr lang="zh-CN" altLang="zh-CN" sz="4000" dirty="0" smtClean="0">
                <a:effectLst/>
              </a:rPr>
              <a:t>福分变为诅咒</a:t>
            </a:r>
            <a:endParaRPr lang="en-US" altLang="zh-CN" sz="4000" dirty="0" smtClean="0">
              <a:effectLst/>
            </a:endParaRPr>
          </a:p>
          <a:p>
            <a:pPr lvl="0" algn="ctr">
              <a:buFont typeface="Arial"/>
              <a:buChar char="•"/>
            </a:pPr>
            <a:r>
              <a:rPr lang="zh-CN" altLang="zh-CN" sz="4000" dirty="0" smtClean="0">
                <a:effectLst/>
              </a:rPr>
              <a:t>斥责种子</a:t>
            </a:r>
            <a:endParaRPr lang="en-AU" altLang="zh-CN" sz="4000" dirty="0">
              <a:effectLst/>
            </a:endParaRPr>
          </a:p>
          <a:p>
            <a:pPr lvl="0" algn="ctr">
              <a:buFont typeface="Arial"/>
              <a:buChar char="•"/>
            </a:pPr>
            <a:r>
              <a:rPr lang="zh-CN" altLang="zh-CN" sz="4000" dirty="0" smtClean="0">
                <a:effectLst/>
              </a:rPr>
              <a:t>粪抹脸上</a:t>
            </a:r>
            <a:endParaRPr lang="en-US" altLang="zh-CN" sz="4000" dirty="0" smtClean="0">
              <a:effectLst/>
            </a:endParaRPr>
          </a:p>
          <a:p>
            <a:pPr lvl="0" algn="ctr">
              <a:buFont typeface="Arial"/>
              <a:buChar char="•"/>
            </a:pPr>
            <a:r>
              <a:rPr lang="zh-CN" altLang="zh-CN" sz="4000" dirty="0" smtClean="0">
                <a:effectLst/>
              </a:rPr>
              <a:t>与粪</a:t>
            </a:r>
            <a:r>
              <a:rPr lang="zh-CN" altLang="zh-CN" sz="4000" dirty="0">
                <a:effectLst/>
              </a:rPr>
              <a:t>一同除掉</a:t>
            </a:r>
            <a:endParaRPr lang="en-AU" altLang="zh-CN" sz="4000" dirty="0">
              <a:effectLst/>
            </a:endParaRPr>
          </a:p>
          <a:p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2594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审判的结果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4000" dirty="0" smtClean="0">
              <a:effectLst/>
            </a:endParaRPr>
          </a:p>
          <a:p>
            <a:pPr marL="0" indent="0" algn="ctr">
              <a:buNone/>
            </a:pPr>
            <a:r>
              <a:rPr lang="zh-CN" altLang="zh-CN" sz="4000" dirty="0" smtClean="0">
                <a:effectLst/>
              </a:rPr>
              <a:t>你们就知道我传这诫命给你们，</a:t>
            </a:r>
            <a:endParaRPr lang="en-US" altLang="zh-CN" sz="4000" dirty="0" smtClean="0">
              <a:effectLst/>
            </a:endParaRPr>
          </a:p>
          <a:p>
            <a:pPr marL="0" indent="0" algn="ctr">
              <a:buNone/>
            </a:pPr>
            <a:r>
              <a:rPr lang="zh-CN" altLang="zh-CN" sz="4000" dirty="0" smtClean="0">
                <a:effectLst/>
              </a:rPr>
              <a:t>使我与利</a:t>
            </a:r>
            <a:r>
              <a:rPr lang="zh-CN" altLang="zh-CN" sz="4000" dirty="0">
                <a:effectLst/>
              </a:rPr>
              <a:t>未所立的约可以常存</a:t>
            </a:r>
            <a:endParaRPr lang="en-AU" altLang="zh-CN" sz="4000" dirty="0">
              <a:effectLst/>
            </a:endParaRPr>
          </a:p>
          <a:p>
            <a:pPr marL="0" indent="0" algn="ctr">
              <a:buNone/>
            </a:pP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7012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二、利未之约的重申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69140"/>
            <a:ext cx="7770813" cy="45753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800" dirty="0">
                <a:effectLst/>
              </a:rPr>
              <a:t>2:5 </a:t>
            </a:r>
            <a:r>
              <a:rPr lang="zh-CN" altLang="zh-CN" sz="2800" dirty="0">
                <a:effectLst/>
              </a:rPr>
              <a:t>我曾与他立生命和平安的约。我将这两样赐给他，使他存敬畏的心，他就敬畏我，惧怕我的名。</a:t>
            </a:r>
            <a:r>
              <a:rPr lang="en-US" altLang="zh-CN" sz="2800" dirty="0">
                <a:effectLst/>
              </a:rPr>
              <a:t>2:6 </a:t>
            </a:r>
            <a:r>
              <a:rPr lang="zh-CN" altLang="zh-CN" sz="2800" dirty="0">
                <a:effectLst/>
              </a:rPr>
              <a:t>真实的律法在他口中，他嘴里没有不义的话。他以平安和正直与我同行，使多人回头离开罪孽。</a:t>
            </a:r>
            <a:r>
              <a:rPr lang="en-US" altLang="zh-CN" sz="2800" dirty="0">
                <a:effectLst/>
              </a:rPr>
              <a:t>2:7 </a:t>
            </a:r>
            <a:r>
              <a:rPr lang="zh-CN" altLang="zh-CN" sz="2800" dirty="0">
                <a:effectLst/>
              </a:rPr>
              <a:t>祭司的嘴里当存知识，人也当由他口中寻求律法，因为他是万军之耶和华的使者</a:t>
            </a:r>
            <a:r>
              <a:rPr lang="zh-CN" altLang="zh-CN" sz="2800" dirty="0" smtClean="0">
                <a:effectLst/>
              </a:rPr>
              <a:t>。</a:t>
            </a:r>
            <a:r>
              <a:rPr lang="en-US" altLang="zh-CN" sz="2800" dirty="0" smtClean="0">
                <a:effectLst/>
              </a:rPr>
              <a:t>2</a:t>
            </a:r>
            <a:r>
              <a:rPr lang="en-US" altLang="zh-CN" sz="2800" dirty="0">
                <a:effectLst/>
              </a:rPr>
              <a:t>:8 </a:t>
            </a:r>
            <a:r>
              <a:rPr lang="zh-CN" altLang="zh-CN" sz="2800" dirty="0">
                <a:effectLst/>
              </a:rPr>
              <a:t>你们却偏离正道，使许多人在律法上跌倒。你们废弃我与利未所立的约。这是万军之耶和华说的。</a:t>
            </a:r>
            <a:r>
              <a:rPr lang="en-US" altLang="zh-CN" sz="2800" dirty="0">
                <a:effectLst/>
              </a:rPr>
              <a:t>2:9 </a:t>
            </a:r>
            <a:r>
              <a:rPr lang="zh-CN" altLang="zh-CN" sz="2800" dirty="0">
                <a:effectLst/>
              </a:rPr>
              <a:t>所以我使你们被众人藐视，看为下贱；因你们不守我的道，竟在律法上瞻徇情面。</a:t>
            </a:r>
            <a:r>
              <a:rPr lang="en-US" altLang="zh-CN" sz="2800" dirty="0">
                <a:effectLst/>
              </a:rPr>
              <a:t>”</a:t>
            </a:r>
            <a:endParaRPr lang="en-AU" altLang="zh-CN" sz="2800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621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利未之约的特征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zh-CN" altLang="zh-CN" sz="4800" dirty="0" smtClean="0">
                <a:effectLst/>
              </a:rPr>
              <a:t>生命</a:t>
            </a:r>
            <a:r>
              <a:rPr lang="zh-CN" altLang="en-US" sz="4800" dirty="0" smtClean="0">
                <a:effectLst/>
              </a:rPr>
              <a:t>之约</a:t>
            </a:r>
            <a:endParaRPr lang="en-US" altLang="zh-CN" sz="4800" dirty="0" smtClean="0">
              <a:effectLst/>
            </a:endParaRPr>
          </a:p>
          <a:p>
            <a:pPr marL="0" indent="0">
              <a:buNone/>
            </a:pPr>
            <a:r>
              <a:rPr lang="zh-CN" altLang="en-US" sz="2800" dirty="0" smtClean="0">
                <a:effectLst/>
              </a:rPr>
              <a:t>来</a:t>
            </a:r>
            <a:r>
              <a:rPr lang="en-US" altLang="zh-CN" sz="2800" dirty="0" smtClean="0">
                <a:effectLst/>
              </a:rPr>
              <a:t>7</a:t>
            </a:r>
            <a:r>
              <a:rPr lang="en-US" altLang="zh-CN" sz="2800" dirty="0">
                <a:effectLst/>
              </a:rPr>
              <a:t>:16 </a:t>
            </a:r>
            <a:r>
              <a:rPr lang="zh-CN" altLang="zh-CN" sz="2800" dirty="0">
                <a:effectLst/>
              </a:rPr>
              <a:t>他成为祭司，并不是照属肉体的条例，乃是照无穷（原文是不能毁坏）之生命的大能。</a:t>
            </a:r>
            <a:r>
              <a:rPr lang="en-US" altLang="zh-CN" sz="2800" dirty="0">
                <a:effectLst/>
              </a:rPr>
              <a:t>7:17 </a:t>
            </a:r>
            <a:r>
              <a:rPr lang="zh-CN" altLang="zh-CN" sz="2800" dirty="0">
                <a:effectLst/>
              </a:rPr>
              <a:t>因为有给他作见证的说：</a:t>
            </a:r>
            <a:r>
              <a:rPr lang="en-US" altLang="zh-CN" sz="2800" dirty="0">
                <a:effectLst/>
              </a:rPr>
              <a:t>“</a:t>
            </a:r>
            <a:r>
              <a:rPr lang="zh-CN" altLang="zh-CN" sz="2800" dirty="0">
                <a:effectLst/>
              </a:rPr>
              <a:t>你是照着麦基洗德的等次永远为祭司。</a:t>
            </a:r>
            <a:r>
              <a:rPr lang="en-US" altLang="zh-CN" sz="2800" dirty="0" smtClean="0">
                <a:effectLst/>
              </a:rPr>
              <a:t>”</a:t>
            </a:r>
            <a:endParaRPr lang="en-AU" altLang="zh-CN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881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/>
          <a:lstStyle/>
          <a:p>
            <a:r>
              <a:rPr kumimoji="1" lang="zh-CN" altLang="en-US" dirty="0" smtClean="0">
                <a:solidFill>
                  <a:srgbClr val="000000"/>
                </a:solidFill>
              </a:rPr>
              <a:t>利未之约的特征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CN" altLang="en-US" sz="5200" dirty="0" smtClean="0">
                <a:effectLst/>
              </a:rPr>
              <a:t>平安之约</a:t>
            </a:r>
            <a:endParaRPr lang="en-US" altLang="zh-CN" sz="5200" dirty="0" smtClean="0">
              <a:effectLst/>
            </a:endParaRPr>
          </a:p>
          <a:p>
            <a:pPr marL="0" indent="0">
              <a:buNone/>
            </a:pPr>
            <a:r>
              <a:rPr lang="zh-CN" altLang="zh-CN" sz="3200" dirty="0" smtClean="0">
                <a:effectLst/>
              </a:rPr>
              <a:t>民</a:t>
            </a:r>
            <a:r>
              <a:rPr lang="en-US" altLang="zh-CN" sz="3200" dirty="0">
                <a:effectLst/>
              </a:rPr>
              <a:t>25:11 “</a:t>
            </a:r>
            <a:r>
              <a:rPr lang="zh-CN" altLang="zh-CN" sz="3200" dirty="0">
                <a:effectLst/>
              </a:rPr>
              <a:t>祭司亚伦的孙子，以利亚撒的儿子非尼哈，使我向以色列人所发的怒消了；因他在他们中间，以我的忌邪为心，使我不在忌邪中把他们除灭。</a:t>
            </a:r>
            <a:r>
              <a:rPr lang="en-US" altLang="zh-CN" sz="3200" dirty="0">
                <a:effectLst/>
              </a:rPr>
              <a:t>25:12 </a:t>
            </a:r>
            <a:r>
              <a:rPr lang="zh-CN" altLang="zh-CN" sz="3200" dirty="0">
                <a:effectLst/>
              </a:rPr>
              <a:t>因此，你要说：</a:t>
            </a:r>
            <a:r>
              <a:rPr lang="en-US" altLang="zh-CN" sz="3200" dirty="0">
                <a:effectLst/>
              </a:rPr>
              <a:t>‘</a:t>
            </a:r>
            <a:r>
              <a:rPr lang="zh-CN" altLang="zh-CN" sz="3200" dirty="0">
                <a:effectLst/>
              </a:rPr>
              <a:t>我将我平安的约赐给他。</a:t>
            </a:r>
            <a:r>
              <a:rPr lang="en-US" altLang="zh-CN" sz="3200" dirty="0">
                <a:effectLst/>
              </a:rPr>
              <a:t>25:13 </a:t>
            </a:r>
            <a:r>
              <a:rPr lang="zh-CN" altLang="zh-CN" sz="3200" dirty="0">
                <a:effectLst/>
              </a:rPr>
              <a:t>这约要给他和他的后裔，作为永远当祭司职任的约；因他为　神有忌邪的心，为以色列人赎罪。</a:t>
            </a:r>
            <a:r>
              <a:rPr lang="en-US" altLang="zh-CN" sz="3200" dirty="0">
                <a:effectLst/>
              </a:rPr>
              <a:t>’”</a:t>
            </a:r>
            <a:endParaRPr lang="en-AU" altLang="zh-CN" sz="3200" dirty="0">
              <a:effectLst/>
            </a:endParaRPr>
          </a:p>
          <a:p>
            <a:pPr marL="0" indent="0">
              <a:buNone/>
            </a:pP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71247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CFE7F8"/>
          </a:solidFill>
        </p:spPr>
        <p:txBody>
          <a:bodyPr>
            <a:normAutofit/>
          </a:bodyPr>
          <a:lstStyle/>
          <a:p>
            <a:pPr lvl="0"/>
            <a:r>
              <a:rPr lang="zh-CN" altLang="zh-CN" dirty="0">
                <a:solidFill>
                  <a:srgbClr val="000000"/>
                </a:solidFill>
                <a:effectLst/>
              </a:rPr>
              <a:t>利未之约的</a:t>
            </a:r>
            <a:r>
              <a:rPr lang="zh-CN" altLang="zh-CN" dirty="0" smtClean="0">
                <a:solidFill>
                  <a:srgbClr val="000000"/>
                </a:solidFill>
                <a:effectLst/>
              </a:rPr>
              <a:t>目的</a:t>
            </a:r>
            <a:endParaRPr kumimoji="1" lang="zh-CN" altLang="en-US" dirty="0">
              <a:solidFill>
                <a:srgbClr val="0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 smtClean="0">
              <a:effectLst/>
            </a:endParaRPr>
          </a:p>
          <a:p>
            <a:pPr marL="0" indent="0" algn="ctr">
              <a:buNone/>
            </a:pPr>
            <a:r>
              <a:rPr lang="zh-CN" altLang="zh-CN" sz="4000" dirty="0" smtClean="0">
                <a:effectLst/>
              </a:rPr>
              <a:t>因为他是万军之耶和华</a:t>
            </a:r>
            <a:r>
              <a:rPr lang="zh-CN" altLang="zh-CN" sz="4000" dirty="0">
                <a:effectLst/>
              </a:rPr>
              <a:t>的使者</a:t>
            </a:r>
            <a:r>
              <a:rPr lang="en-AU" altLang="zh-CN" sz="4000" dirty="0">
                <a:effectLst/>
              </a:rPr>
              <a:t> 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427851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故事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故事.thmx</Template>
  <TotalTime>127</TotalTime>
  <Words>444</Words>
  <Application>Microsoft Macintosh PowerPoint</Application>
  <PresentationFormat>全屏显示(4:3)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故事</vt:lpstr>
      <vt:lpstr>蒙恩的祭司：利未之约</vt:lpstr>
      <vt:lpstr>一、照利未之约的审判</vt:lpstr>
      <vt:lpstr>审判的原因</vt:lpstr>
      <vt:lpstr>审判的表现</vt:lpstr>
      <vt:lpstr>审判的结果</vt:lpstr>
      <vt:lpstr>二、利未之约的重申</vt:lpstr>
      <vt:lpstr>利未之约的特征</vt:lpstr>
      <vt:lpstr>利未之约的特征</vt:lpstr>
      <vt:lpstr>利未之约的目的</vt:lpstr>
      <vt:lpstr>耶和华使者的“应当”</vt:lpstr>
      <vt:lpstr>耶和华使者的“应当”</vt:lpstr>
      <vt:lpstr>耶和华使者的“不当”</vt:lpstr>
      <vt:lpstr>失职的祭司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蒙恩的祭司：利未之约</dc:title>
  <dc:creator>Muqun Nan</dc:creator>
  <cp:lastModifiedBy>Muqun Nan</cp:lastModifiedBy>
  <cp:revision>6</cp:revision>
  <dcterms:created xsi:type="dcterms:W3CDTF">2019-09-13T06:13:38Z</dcterms:created>
  <dcterms:modified xsi:type="dcterms:W3CDTF">2019-09-13T08:22:47Z</dcterms:modified>
</cp:coreProperties>
</file>