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86" r:id="rId3"/>
    <p:sldId id="257" r:id="rId4"/>
    <p:sldId id="273" r:id="rId5"/>
    <p:sldId id="287" r:id="rId6"/>
    <p:sldId id="288" r:id="rId7"/>
    <p:sldId id="289" r:id="rId8"/>
    <p:sldId id="290" r:id="rId9"/>
    <p:sldId id="291" r:id="rId10"/>
    <p:sldId id="292" r:id="rId11"/>
    <p:sldId id="261" r:id="rId12"/>
    <p:sldId id="293" r:id="rId13"/>
    <p:sldId id="294" r:id="rId14"/>
    <p:sldId id="279" r:id="rId15"/>
    <p:sldId id="271" r:id="rId16"/>
    <p:sldId id="298" r:id="rId17"/>
    <p:sldId id="299" r:id="rId18"/>
    <p:sldId id="297" r:id="rId19"/>
    <p:sldId id="283" r:id="rId20"/>
    <p:sldId id="295" r:id="rId21"/>
    <p:sldId id="300" r:id="rId22"/>
    <p:sldId id="30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325" autoAdjust="0"/>
  </p:normalViewPr>
  <p:slideViewPr>
    <p:cSldViewPr snapToGrid="0" snapToObjects="1">
      <p:cViewPr>
        <p:scale>
          <a:sx n="81" d="100"/>
          <a:sy n="81" d="100"/>
        </p:scale>
        <p:origin x="-936" y="-2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2" y="719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44CA46-3FFD-7F48-86B7-106608207FD5}" type="datetimeFigureOut">
              <a:rPr kumimoji="1" lang="zh-CN" altLang="en-US" smtClean="0"/>
              <a:t>19/10/5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DA0D04-6E33-284E-896D-78A51713BCD2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91103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65248"/>
            <a:ext cx="7772400" cy="97840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352800"/>
            <a:ext cx="7772400" cy="87782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5082" y="969264"/>
            <a:ext cx="3657600" cy="1161288"/>
          </a:xfrm>
        </p:spPr>
        <p:txBody>
          <a:bodyPr anchor="b">
            <a:noAutofit/>
          </a:bodyPr>
          <a:lstStyle>
            <a:lvl1pPr algn="l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63388" y="510988"/>
            <a:ext cx="3657600" cy="5553636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9853" y="2130552"/>
            <a:ext cx="3657600" cy="358444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(位于标题上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1376"/>
            <a:ext cx="7776882" cy="1014984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457199"/>
            <a:ext cx="5486400" cy="3644153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情节提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155141"/>
            <a:ext cx="7776882" cy="1013011"/>
          </a:xfrm>
        </p:spPr>
        <p:txBody>
          <a:bodyPr anchor="b">
            <a:noAutofit/>
          </a:bodyPr>
          <a:lstStyle>
            <a:lvl1pPr algn="ctr">
              <a:defRPr sz="3600" b="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571" y="5181599"/>
            <a:ext cx="7776882" cy="950259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idx="13"/>
          </p:nvPr>
        </p:nvSpPr>
        <p:spPr>
          <a:xfrm>
            <a:off x="68580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>
            <a:off x="341249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>
            <a:off x="341249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8" name="Picture Placeholder 2"/>
          <p:cNvSpPr>
            <a:spLocks noGrp="1"/>
          </p:cNvSpPr>
          <p:nvPr>
            <p:ph type="pic" idx="16"/>
          </p:nvPr>
        </p:nvSpPr>
        <p:spPr>
          <a:xfrm>
            <a:off x="6139180" y="457200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  <p:sp>
        <p:nvSpPr>
          <p:cNvPr id="19" name="Picture Placeholder 2"/>
          <p:cNvSpPr>
            <a:spLocks noGrp="1"/>
          </p:cNvSpPr>
          <p:nvPr>
            <p:ph type="pic" idx="17"/>
          </p:nvPr>
        </p:nvSpPr>
        <p:spPr>
          <a:xfrm>
            <a:off x="6139180" y="2455433"/>
            <a:ext cx="2331720" cy="164592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Arial" pitchFamily="34" charset="0"/>
              <a:buNone/>
              <a:defRPr sz="22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533400"/>
            <a:ext cx="1600200" cy="559276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33400"/>
            <a:ext cx="6019800" cy="55927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69141"/>
            <a:ext cx="7770813" cy="4257022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幻灯片(带图片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67200"/>
            <a:ext cx="7772400" cy="977153"/>
          </a:xfrm>
        </p:spPr>
        <p:txBody>
          <a:bodyPr anchor="b" anchorCtr="0">
            <a:noAutofit/>
          </a:bodyPr>
          <a:lstStyle>
            <a:lvl1pPr>
              <a:defRPr sz="540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799" y="5257800"/>
            <a:ext cx="7770813" cy="874058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540000">
            <a:off x="2056196" y="424650"/>
            <a:ext cx="5031609" cy="3375800"/>
          </a:xfrm>
          <a:solidFill>
            <a:schemeClr val="bg1">
              <a:lumMod val="75000"/>
              <a:lumOff val="25000"/>
            </a:schemeClr>
          </a:solidFill>
          <a:ln w="88900">
            <a:solidFill>
              <a:schemeClr val="tx1"/>
            </a:solidFill>
            <a:miter lim="800000"/>
          </a:ln>
          <a:effectLst>
            <a:outerShdw blurRad="1270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buFont typeface="Arial" pitchFamily="34" charset="0"/>
              <a:buNone/>
              <a:defRPr/>
            </a:lvl1pPr>
          </a:lstStyle>
          <a:p>
            <a:r>
              <a:rPr lang="zh-CN" altLang="en-US" smtClean="0"/>
              <a:t>将图片拖动到占位符，或单击添加图标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90600"/>
            <a:ext cx="7770813" cy="1743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756647"/>
            <a:ext cx="7770813" cy="1281953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000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5400000" sx="101000" sy="101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4733" y="1760538"/>
            <a:ext cx="3611880" cy="4365625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45526" y="1550895"/>
            <a:ext cx="3611880" cy="61408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45526" y="2438400"/>
            <a:ext cx="3611880" cy="36877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 marL="2398713" indent="-336550">
              <a:defRPr sz="1600"/>
            </a:lvl8pPr>
            <a:lvl9pPr marL="2398713" indent="-336550"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86205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936966" y="2191871"/>
            <a:ext cx="3429000" cy="1588"/>
          </a:xfrm>
          <a:prstGeom prst="line">
            <a:avLst/>
          </a:prstGeom>
          <a:ln>
            <a:solidFill>
              <a:srgbClr val="FFFFFF">
                <a:alpha val="4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8905" y="971550"/>
            <a:ext cx="3657600" cy="1162050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457200"/>
            <a:ext cx="3657600" cy="56689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 marL="2398713" indent="-336550">
              <a:defRPr sz="1800"/>
            </a:lvl8pPr>
            <a:lvl9pPr marL="2398713" indent="-336550"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8905" y="2133601"/>
            <a:ext cx="3657600" cy="3581400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A0C47-018D-4460-B945-BFF7981B6CA6}" type="datetimeFigureOut">
              <a:rPr lang="en-US" smtClean="0"/>
              <a:t>19/10/5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21023"/>
            <a:ext cx="7770813" cy="142987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752600"/>
            <a:ext cx="7770813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二级</a:t>
            </a:r>
          </a:p>
          <a:p>
            <a:pPr lvl="2"/>
            <a:r>
              <a:rPr lang="zh-CN" altLang="en-US" smtClean="0"/>
              <a:t>三级</a:t>
            </a:r>
          </a:p>
          <a:p>
            <a:pPr lvl="3"/>
            <a:r>
              <a:rPr lang="zh-CN" altLang="en-US" smtClean="0"/>
              <a:t>四级</a:t>
            </a:r>
          </a:p>
          <a:p>
            <a:pPr lvl="4"/>
            <a:r>
              <a:rPr lang="zh-CN" altLang="en-US" smtClean="0"/>
              <a:t>五级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2043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51A0C47-018D-4460-B945-BFF7981B6CA6}" type="datetimeFigureOut">
              <a:rPr lang="en-US" smtClean="0"/>
              <a:t>19/10/5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29100" y="6356350"/>
            <a:ext cx="685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ffectLst>
                  <a:outerShdw blurRad="50800" dist="38100" dir="5400000" sx="101000" sy="101000" algn="t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C1F5A0A-F6FC-4FFD-9B49-0DA8697211D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Tx/>
        <a:buBlip>
          <a:blip r:embed="rId16"/>
        </a:buBlip>
        <a:defRPr sz="22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20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Tx/>
        <a:buBlip>
          <a:blip r:embed="rId16"/>
        </a:buBlip>
        <a:defRPr sz="1800" kern="120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5pPr>
      <a:lvl6pPr marL="20558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6pPr>
      <a:lvl7pPr marL="2398713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7pPr>
      <a:lvl8pPr marL="2743200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 smtClean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8pPr>
      <a:lvl9pPr marL="3087688" indent="-336550" algn="l" defTabSz="914400" rtl="0" eaLnBrk="1" latinLnBrk="0" hangingPunct="1">
        <a:spcBef>
          <a:spcPct val="20000"/>
        </a:spcBef>
        <a:buFontTx/>
        <a:buBlip>
          <a:blip r:embed="rId16"/>
        </a:buBlip>
        <a:defRPr lang="en-US" sz="1800" kern="1200" dirty="0">
          <a:solidFill>
            <a:schemeClr val="tx1"/>
          </a:solidFill>
          <a:effectLst>
            <a:outerShdw blurRad="50800" dist="50800" dir="5400000" sx="101000" sy="101000" algn="t" rotWithShape="0">
              <a:prstClr val="black">
                <a:alpha val="4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364151"/>
            <a:ext cx="7772400" cy="2524465"/>
          </a:xfrm>
          <a:solidFill>
            <a:srgbClr val="9ED0F1"/>
          </a:solidFill>
        </p:spPr>
        <p:txBody>
          <a:bodyPr/>
          <a:lstStyle/>
          <a:p>
            <a:r>
              <a:rPr lang="zh-CN" altLang="en-US" dirty="0" smtClean="0">
                <a:effectLst/>
              </a:rPr>
              <a:t>公义的主必忽然降临</a:t>
            </a:r>
            <a:r>
              <a:rPr lang="en-US" altLang="zh-CN" dirty="0" smtClean="0">
                <a:effectLst/>
              </a:rPr>
              <a:t/>
            </a:r>
            <a:br>
              <a:rPr lang="en-US" altLang="zh-CN" dirty="0" smtClean="0">
                <a:effectLst/>
              </a:rPr>
            </a:br>
            <a:endParaRPr lang="en-AU" altLang="zh-CN" dirty="0">
              <a:effectLst/>
            </a:endParaRPr>
          </a:p>
        </p:txBody>
      </p:sp>
      <p:sp>
        <p:nvSpPr>
          <p:cNvPr id="4" name="副标题 2"/>
          <p:cNvSpPr>
            <a:spLocks noGrp="1"/>
          </p:cNvSpPr>
          <p:nvPr>
            <p:ph type="subTitle" idx="1"/>
          </p:nvPr>
        </p:nvSpPr>
        <p:spPr>
          <a:xfrm>
            <a:off x="685800" y="4453094"/>
            <a:ext cx="7772400" cy="987834"/>
          </a:xfrm>
        </p:spPr>
        <p:txBody>
          <a:bodyPr>
            <a:noAutofit/>
          </a:bodyPr>
          <a:lstStyle/>
          <a:p>
            <a:r>
              <a:rPr kumimoji="1" lang="zh-CN" altLang="en-US" sz="4800" dirty="0" smtClean="0"/>
              <a:t>玛拉基书二</a:t>
            </a:r>
            <a:r>
              <a:rPr kumimoji="1" lang="en-US" altLang="zh-CN" sz="4800" dirty="0" smtClean="0"/>
              <a:t>17-</a:t>
            </a:r>
            <a:r>
              <a:rPr kumimoji="1" lang="zh-CN" altLang="en-US" sz="4800" dirty="0" smtClean="0"/>
              <a:t>三</a:t>
            </a:r>
            <a:r>
              <a:rPr kumimoji="1" lang="en-US" altLang="zh-CN" sz="4800" dirty="0" smtClean="0"/>
              <a:t>6</a:t>
            </a:r>
            <a:endParaRPr kumimoji="1" lang="zh-CN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745860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D9D9D9"/>
          </a:solidFill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rgbClr val="000000"/>
                </a:solidFill>
                <a:effectLst/>
              </a:rPr>
              <a:t>“</a:t>
            </a:r>
            <a:r>
              <a:rPr lang="zh-CN" altLang="zh-CN" dirty="0" smtClean="0">
                <a:solidFill>
                  <a:srgbClr val="000000"/>
                </a:solidFill>
                <a:effectLst/>
              </a:rPr>
              <a:t>火</a:t>
            </a:r>
            <a:r>
              <a:rPr lang="zh-CN" altLang="en-US" dirty="0" smtClean="0">
                <a:solidFill>
                  <a:srgbClr val="000000"/>
                </a:solidFill>
                <a:effectLst/>
              </a:rPr>
              <a:t>”与“</a:t>
            </a:r>
            <a:r>
              <a:rPr lang="zh-CN" altLang="zh-CN" dirty="0" smtClean="0">
                <a:solidFill>
                  <a:srgbClr val="000000"/>
                </a:solidFill>
                <a:effectLst/>
              </a:rPr>
              <a:t>碱</a:t>
            </a:r>
            <a:r>
              <a:rPr lang="zh-CN" altLang="en-US" dirty="0" smtClean="0">
                <a:solidFill>
                  <a:srgbClr val="000000"/>
                </a:solidFill>
                <a:effectLst/>
              </a:rPr>
              <a:t>”</a:t>
            </a:r>
            <a:r>
              <a:rPr lang="en-AU" altLang="zh-CN" dirty="0" smtClean="0">
                <a:solidFill>
                  <a:srgbClr val="000000"/>
                </a:solidFill>
                <a:effectLst/>
              </a:rPr>
              <a:t> 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sz="2800" dirty="0">
                <a:effectLst/>
              </a:rPr>
              <a:t>他如炼金之人的火，如漂布之</a:t>
            </a:r>
            <a:r>
              <a:rPr lang="zh-CN" altLang="zh-CN" sz="2800" dirty="0" smtClean="0">
                <a:effectLst/>
              </a:rPr>
              <a:t>人的碱</a:t>
            </a:r>
            <a:endParaRPr lang="en-US" altLang="zh-CN" sz="2800" dirty="0" smtClean="0">
              <a:effectLst/>
            </a:endParaRPr>
          </a:p>
          <a:p>
            <a:pPr marL="342900" lvl="1" indent="0">
              <a:buNone/>
            </a:pPr>
            <a:endParaRPr lang="en-US" altLang="zh-CN" dirty="0" smtClean="0"/>
          </a:p>
          <a:p>
            <a:pPr marL="342900" lvl="1" indent="0">
              <a:buNone/>
            </a:pPr>
            <a:r>
              <a:rPr lang="zh-CN" altLang="en-US" sz="2400" dirty="0" smtClean="0"/>
              <a:t>玛</a:t>
            </a:r>
            <a:r>
              <a:rPr lang="en-US" altLang="zh-CN" sz="2400" dirty="0" smtClean="0"/>
              <a:t>4</a:t>
            </a:r>
            <a:r>
              <a:rPr lang="en-US" altLang="zh-CN" sz="2400" dirty="0"/>
              <a:t>:1 </a:t>
            </a:r>
            <a:r>
              <a:rPr lang="zh-CN" altLang="en-US" sz="2400" dirty="0"/>
              <a:t>万军之耶和华说：“那日临近，势如烧着的火炉，凡狂傲的和行恶的必如碎秸，在那日必被烧尽，根本枝条一无存留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 marL="342900" lvl="1" indent="0">
              <a:buNone/>
            </a:pPr>
            <a:endParaRPr lang="en-US" altLang="zh-CN" sz="2400" dirty="0" smtClean="0"/>
          </a:p>
          <a:p>
            <a:pPr marL="342900" lvl="1" indent="0">
              <a:buNone/>
            </a:pPr>
            <a:r>
              <a:rPr lang="zh-CN" altLang="zh-CN" sz="2400" dirty="0" smtClean="0"/>
              <a:t>太</a:t>
            </a:r>
            <a:r>
              <a:rPr lang="en-US" altLang="zh-CN" sz="2400" dirty="0"/>
              <a:t>3:11 </a:t>
            </a:r>
            <a:r>
              <a:rPr lang="zh-CN" altLang="zh-CN" sz="2400" dirty="0"/>
              <a:t>我是用水给你们施洗，叫你们悔改。但那在我以后来的，能力比我更大，我就是给他提鞋也不配。他要用圣灵与火给你们施洗。</a:t>
            </a:r>
            <a:endParaRPr lang="en-AU" altLang="zh-CN" sz="2400" dirty="0"/>
          </a:p>
          <a:p>
            <a:pPr marL="0" indent="0">
              <a:buNone/>
            </a:pPr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38615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>
            <a:normAutofit/>
          </a:bodyPr>
          <a:lstStyle/>
          <a:p>
            <a:r>
              <a:rPr lang="zh-CN" altLang="zh-CN" sz="5400" dirty="0">
                <a:solidFill>
                  <a:srgbClr val="000000"/>
                </a:solidFill>
                <a:effectLst/>
              </a:rPr>
              <a:t>二</a:t>
            </a:r>
            <a:r>
              <a:rPr lang="zh-CN" altLang="zh-CN" sz="5400" dirty="0" smtClean="0">
                <a:solidFill>
                  <a:srgbClr val="000000"/>
                </a:solidFill>
                <a:effectLst/>
              </a:rPr>
              <a:t>、</a:t>
            </a:r>
            <a:r>
              <a:rPr lang="zh-CN" altLang="en-US" sz="5400" dirty="0" smtClean="0">
                <a:solidFill>
                  <a:srgbClr val="000000"/>
                </a:solidFill>
                <a:effectLst/>
              </a:rPr>
              <a:t>主必洁净利未</a:t>
            </a:r>
            <a:endParaRPr lang="en-AU" altLang="zh-CN" sz="5400" dirty="0">
              <a:solidFill>
                <a:srgbClr val="000000"/>
              </a:solidFill>
              <a:effectLst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869140"/>
            <a:ext cx="7770813" cy="45753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altLang="zh-CN" sz="2800" dirty="0">
                <a:effectLst/>
              </a:rPr>
              <a:t>3:3 </a:t>
            </a:r>
            <a:r>
              <a:rPr lang="zh-CN" altLang="zh-CN" sz="2800" dirty="0">
                <a:effectLst/>
              </a:rPr>
              <a:t>他必坐下如炼净银子的，必洁净利未人，熬炼他们像金银一样；他们就凭公义献供物给耶和华</a:t>
            </a:r>
            <a:r>
              <a:rPr lang="zh-CN" altLang="zh-CN" sz="2800" dirty="0" smtClean="0">
                <a:effectLst/>
              </a:rPr>
              <a:t>。</a:t>
            </a:r>
            <a:endParaRPr lang="en-US" altLang="zh-CN" sz="2800" dirty="0" smtClean="0">
              <a:effectLst/>
            </a:endParaRPr>
          </a:p>
          <a:p>
            <a:pPr marL="0" indent="0">
              <a:buNone/>
            </a:pPr>
            <a:r>
              <a:rPr lang="en-AU" altLang="zh-CN" sz="2800" dirty="0" smtClean="0">
                <a:effectLst/>
              </a:rPr>
              <a:t>3</a:t>
            </a:r>
            <a:r>
              <a:rPr lang="en-AU" altLang="zh-CN" sz="2800" dirty="0">
                <a:effectLst/>
              </a:rPr>
              <a:t>:4 </a:t>
            </a:r>
            <a:r>
              <a:rPr lang="zh-CN" altLang="zh-CN" sz="2800" dirty="0">
                <a:effectLst/>
              </a:rPr>
              <a:t>那时，犹大和耶路撒冷所献的供物必蒙耶和华悦纳，仿佛古时之日、上古之年</a:t>
            </a:r>
            <a:r>
              <a:rPr lang="zh-CN" altLang="zh-CN" sz="2800" dirty="0" smtClean="0">
                <a:effectLst/>
              </a:rPr>
              <a:t>。</a:t>
            </a:r>
            <a:endParaRPr lang="en-AU" altLang="zh-CN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76210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tx1">
              <a:lumMod val="85000"/>
            </a:schemeClr>
          </a:solidFill>
        </p:spPr>
        <p:txBody>
          <a:bodyPr>
            <a:normAutofit/>
          </a:bodyPr>
          <a:lstStyle/>
          <a:p>
            <a:r>
              <a:rPr kumimoji="1" lang="zh-CN" altLang="en-US" sz="5400" dirty="0" smtClean="0">
                <a:solidFill>
                  <a:srgbClr val="000000"/>
                </a:solidFill>
              </a:rPr>
              <a:t>他必坐下</a:t>
            </a:r>
            <a:endParaRPr kumimoji="1" lang="zh-CN" altLang="en-US" sz="5400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n"/>
            </a:pPr>
            <a:r>
              <a:rPr lang="zh-CN" altLang="en-US" sz="3200" dirty="0" smtClean="0">
                <a:effectLst/>
              </a:rPr>
              <a:t>“坐”的时态</a:t>
            </a:r>
            <a:endParaRPr lang="en-US" altLang="zh-CN" sz="3200" dirty="0" smtClean="0">
              <a:effectLst/>
            </a:endParaRPr>
          </a:p>
          <a:p>
            <a:pPr lvl="1">
              <a:buFont typeface="Arial"/>
              <a:buChar char="•"/>
            </a:pPr>
            <a:r>
              <a:rPr lang="en-AU" altLang="zh-CN" dirty="0" err="1" smtClean="0">
                <a:effectLst/>
              </a:rPr>
              <a:t>Prophectic</a:t>
            </a:r>
            <a:r>
              <a:rPr lang="en-AU" altLang="zh-CN" dirty="0" smtClean="0">
                <a:effectLst/>
              </a:rPr>
              <a:t> Perfect</a:t>
            </a:r>
            <a:r>
              <a:rPr lang="zh-CN" altLang="en-US" dirty="0" smtClean="0">
                <a:effectLst/>
              </a:rPr>
              <a:t>：预言性的完成式</a:t>
            </a:r>
            <a:endParaRPr lang="en-US" altLang="zh-CN" dirty="0" smtClean="0">
              <a:effectLst/>
            </a:endParaRPr>
          </a:p>
          <a:p>
            <a:pPr lvl="1">
              <a:buFont typeface="Arial"/>
              <a:buChar char="•"/>
            </a:pPr>
            <a:r>
              <a:rPr lang="en-AU" altLang="zh-CN" dirty="0" smtClean="0">
                <a:effectLst/>
              </a:rPr>
              <a:t>Perfect </a:t>
            </a:r>
            <a:r>
              <a:rPr lang="en-AU" altLang="zh-CN" dirty="0">
                <a:effectLst/>
              </a:rPr>
              <a:t>of </a:t>
            </a:r>
            <a:r>
              <a:rPr lang="en-AU" altLang="zh-CN" dirty="0" smtClean="0">
                <a:effectLst/>
              </a:rPr>
              <a:t>certainty </a:t>
            </a:r>
            <a:r>
              <a:rPr lang="zh-CN" altLang="en-US" dirty="0" smtClean="0">
                <a:effectLst/>
              </a:rPr>
              <a:t>：确定性的完成式</a:t>
            </a:r>
            <a:endParaRPr lang="en-US" altLang="zh-CN" dirty="0" smtClean="0">
              <a:effectLst/>
            </a:endParaRPr>
          </a:p>
          <a:p>
            <a:pPr marL="349250" lvl="1" indent="0">
              <a:buNone/>
            </a:pPr>
            <a:r>
              <a:rPr lang="zh-CN" altLang="en-US" dirty="0" smtClean="0">
                <a:effectLst/>
              </a:rPr>
              <a:t>直译：</a:t>
            </a:r>
            <a:r>
              <a:rPr lang="zh-CN" altLang="zh-CN" dirty="0" smtClean="0">
                <a:effectLst/>
              </a:rPr>
              <a:t>他必坐下继续地提炼与洁净</a:t>
            </a:r>
            <a:r>
              <a:rPr lang="zh-CN" altLang="zh-CN" dirty="0">
                <a:effectLst/>
              </a:rPr>
              <a:t>，</a:t>
            </a:r>
            <a:r>
              <a:rPr lang="zh-CN" altLang="zh-CN" dirty="0" smtClean="0">
                <a:effectLst/>
              </a:rPr>
              <a:t>洁净利未人，又熬炼他们如金银。</a:t>
            </a:r>
            <a:endParaRPr kumimoji="1" lang="en-US" altLang="zh-CN" sz="2800" dirty="0" smtClean="0"/>
          </a:p>
          <a:p>
            <a:pPr marL="349250">
              <a:buFont typeface="Wingdings" charset="2"/>
              <a:buChar char="n"/>
            </a:pPr>
            <a:r>
              <a:rPr lang="zh-CN" altLang="en-US" sz="3200" dirty="0" smtClean="0">
                <a:effectLst/>
              </a:rPr>
              <a:t>“坐”的意含</a:t>
            </a:r>
            <a:endParaRPr lang="en-US" altLang="zh-CN" sz="3200" dirty="0" smtClean="0">
              <a:effectLst/>
            </a:endParaRPr>
          </a:p>
          <a:p>
            <a:pPr marL="698500" lvl="2" indent="0">
              <a:buNone/>
            </a:pPr>
            <a:r>
              <a:rPr lang="zh-CN" altLang="en-US" sz="2400" dirty="0" smtClean="0">
                <a:effectLst/>
              </a:rPr>
              <a:t>细仔地、耐心地、期待地</a:t>
            </a:r>
            <a:endParaRPr lang="en-AU" altLang="zh-CN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08077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D9D9D9"/>
          </a:solidFill>
        </p:spPr>
        <p:txBody>
          <a:bodyPr/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从利未人到百姓的洁净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altLang="zh-CN" sz="2800" dirty="0">
                <a:effectLst/>
              </a:rPr>
              <a:t>3:3 </a:t>
            </a:r>
            <a:r>
              <a:rPr lang="zh-CN" altLang="zh-CN" sz="2800" dirty="0">
                <a:effectLst/>
              </a:rPr>
              <a:t>他必坐下如炼净银子的，必洁净利未人，熬炼他们像金银一样；他们就凭公义献供物给耶和华</a:t>
            </a:r>
            <a:r>
              <a:rPr lang="zh-CN" altLang="zh-CN" sz="2800" dirty="0" smtClean="0">
                <a:effectLst/>
              </a:rPr>
              <a:t>。</a:t>
            </a:r>
            <a:endParaRPr lang="en-AU" altLang="zh-CN" sz="2800" dirty="0">
              <a:effectLst/>
            </a:endParaRPr>
          </a:p>
          <a:p>
            <a:pPr marL="0" indent="0">
              <a:buNone/>
            </a:pPr>
            <a:r>
              <a:rPr lang="en-AU" altLang="zh-CN" sz="2800" dirty="0">
                <a:effectLst/>
              </a:rPr>
              <a:t>3:4 </a:t>
            </a:r>
            <a:r>
              <a:rPr lang="zh-CN" altLang="zh-CN" sz="2800" dirty="0">
                <a:effectLst/>
              </a:rPr>
              <a:t>那时，犹大和耶路撒冷所献的供物必蒙耶和华悦纳，仿佛古时之日、上古之年</a:t>
            </a:r>
            <a:r>
              <a:rPr lang="zh-CN" altLang="zh-CN" sz="2800" dirty="0" smtClean="0">
                <a:effectLst/>
              </a:rPr>
              <a:t>。</a:t>
            </a:r>
            <a:endParaRPr lang="en-US" altLang="zh-CN" sz="2800" dirty="0" smtClean="0">
              <a:effectLst/>
            </a:endParaRPr>
          </a:p>
          <a:p>
            <a:pPr marL="0" indent="0">
              <a:buNone/>
            </a:pPr>
            <a:endParaRPr kumimoji="1" lang="en-US" altLang="zh-CN" sz="2800" dirty="0">
              <a:effectLst/>
            </a:endParaRPr>
          </a:p>
          <a:p>
            <a:pPr marL="0" indent="0">
              <a:buNone/>
            </a:pP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91772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D9D9D9"/>
          </a:solidFill>
        </p:spPr>
        <p:txBody>
          <a:bodyPr>
            <a:normAutofit/>
          </a:bodyPr>
          <a:lstStyle/>
          <a:p>
            <a:pPr lvl="0"/>
            <a:r>
              <a:rPr kumimoji="1" lang="zh-CN" altLang="en-US" dirty="0" smtClean="0">
                <a:solidFill>
                  <a:srgbClr val="000000"/>
                </a:solidFill>
              </a:rPr>
              <a:t>古时之日，上古之年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zh-CN" sz="3600" dirty="0" smtClean="0"/>
          </a:p>
          <a:p>
            <a:pPr marL="0" indent="0">
              <a:buNone/>
            </a:pPr>
            <a:r>
              <a:rPr lang="zh-CN" altLang="en-US" sz="3200" dirty="0" smtClean="0"/>
              <a:t>哀</a:t>
            </a:r>
            <a:r>
              <a:rPr lang="en-US" altLang="zh-CN" sz="3200" dirty="0" smtClean="0"/>
              <a:t>5</a:t>
            </a:r>
            <a:r>
              <a:rPr lang="en-US" altLang="zh-CN" sz="3200" dirty="0"/>
              <a:t>:21 </a:t>
            </a:r>
            <a:r>
              <a:rPr lang="zh-CN" altLang="en-US" sz="3200" dirty="0"/>
              <a:t>耶和华啊，求你使我们向你回转，我们便得回转。求你复新我们的日子，像古时一样</a:t>
            </a:r>
            <a:r>
              <a:rPr lang="zh-CN" altLang="en-US" sz="3200" dirty="0" smtClean="0"/>
              <a:t>。</a:t>
            </a:r>
            <a:endParaRPr lang="en-US" altLang="zh-CN" sz="3200" dirty="0" smtClean="0"/>
          </a:p>
          <a:p>
            <a:pPr marL="0" indent="0">
              <a:buNone/>
            </a:pPr>
            <a:r>
              <a:rPr lang="en-US" altLang="zh-CN" sz="3200" dirty="0" smtClean="0"/>
              <a:t>5</a:t>
            </a:r>
            <a:r>
              <a:rPr lang="en-US" altLang="zh-CN" sz="3200" dirty="0"/>
              <a:t>:22 </a:t>
            </a:r>
            <a:r>
              <a:rPr lang="zh-CN" altLang="en-US" sz="3200" dirty="0"/>
              <a:t>你竟全然弃绝我们，向我们大发烈怒？</a:t>
            </a:r>
            <a:endParaRPr lang="en-US" altLang="zh-CN" sz="32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70394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>
            <a:normAutofit/>
          </a:bodyPr>
          <a:lstStyle/>
          <a:p>
            <a:r>
              <a:rPr lang="zh-CN" altLang="zh-CN" dirty="0">
                <a:solidFill>
                  <a:srgbClr val="000000"/>
                </a:solidFill>
                <a:effectLst/>
              </a:rPr>
              <a:t>三</a:t>
            </a:r>
            <a:r>
              <a:rPr lang="zh-CN" altLang="zh-CN" dirty="0" smtClean="0">
                <a:solidFill>
                  <a:srgbClr val="000000"/>
                </a:solidFill>
                <a:effectLst/>
              </a:rPr>
              <a:t>、主必审判恶人</a:t>
            </a:r>
            <a:endParaRPr lang="en-AU" altLang="zh-CN" dirty="0">
              <a:solidFill>
                <a:srgbClr val="000000"/>
              </a:solidFill>
              <a:effectLst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1869140"/>
            <a:ext cx="7770813" cy="45753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altLang="zh-CN" sz="3200" dirty="0">
                <a:effectLst/>
              </a:rPr>
              <a:t>3:5 </a:t>
            </a:r>
            <a:r>
              <a:rPr lang="zh-CN" altLang="zh-CN" sz="3200" dirty="0">
                <a:effectLst/>
              </a:rPr>
              <a:t>万军之耶和华说：</a:t>
            </a:r>
            <a:r>
              <a:rPr lang="en-AU" altLang="zh-CN" sz="3200" dirty="0">
                <a:effectLst/>
              </a:rPr>
              <a:t>“</a:t>
            </a:r>
            <a:r>
              <a:rPr lang="zh-CN" altLang="zh-CN" sz="3200" dirty="0">
                <a:effectLst/>
              </a:rPr>
              <a:t>我必临近你们，施行审判。我必速速作见证，警戒行邪术的、犯奸淫的、起假誓的、亏负人之工价的、欺压寡妇孤儿的、屈枉寄居的，和不敬畏我的。</a:t>
            </a:r>
            <a:r>
              <a:rPr lang="en-AU" altLang="zh-CN" sz="3200" dirty="0" smtClean="0">
                <a:effectLst/>
              </a:rPr>
              <a:t>”</a:t>
            </a:r>
            <a:endParaRPr lang="en-AU" altLang="zh-CN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478411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D9D9D9"/>
          </a:solidFill>
        </p:spPr>
        <p:txBody>
          <a:bodyPr>
            <a:normAutofit/>
          </a:bodyPr>
          <a:lstStyle/>
          <a:p>
            <a:r>
              <a:rPr lang="en-US" altLang="zh-CN" dirty="0">
                <a:solidFill>
                  <a:srgbClr val="000000"/>
                </a:solidFill>
                <a:effectLst/>
              </a:rPr>
              <a:t> </a:t>
            </a:r>
            <a:r>
              <a:rPr lang="zh-CN" altLang="en-US" dirty="0" smtClean="0">
                <a:solidFill>
                  <a:srgbClr val="000000"/>
                </a:solidFill>
                <a:effectLst/>
              </a:rPr>
              <a:t>罪恶为何没被审判？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kumimoji="1" lang="en-US" altLang="zh-CN" sz="3600" dirty="0" smtClean="0"/>
          </a:p>
          <a:p>
            <a:pPr algn="ctr">
              <a:buFont typeface="Arial"/>
              <a:buChar char="•"/>
            </a:pPr>
            <a:r>
              <a:rPr kumimoji="1" lang="zh-CN" altLang="en-US" sz="3600" dirty="0" smtClean="0"/>
              <a:t>利未人不公义的献祭</a:t>
            </a:r>
            <a:endParaRPr kumimoji="1" lang="en-US" altLang="zh-CN" sz="3600" dirty="0" smtClean="0"/>
          </a:p>
          <a:p>
            <a:pPr algn="ctr">
              <a:buFont typeface="Arial"/>
              <a:buChar char="•"/>
            </a:pPr>
            <a:r>
              <a:rPr kumimoji="1" lang="zh-CN" altLang="en-US" sz="3600" dirty="0" smtClean="0"/>
              <a:t>犹大百姓对神不敬畏</a:t>
            </a:r>
            <a:endParaRPr kumimoji="1"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2556517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D9D9D9"/>
          </a:solidFill>
        </p:spPr>
        <p:txBody>
          <a:bodyPr/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主必审判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zh-CN" sz="4000" dirty="0" smtClean="0">
                <a:effectLst/>
              </a:rPr>
              <a:t>  </a:t>
            </a:r>
            <a:r>
              <a:rPr lang="zh-CN" altLang="zh-CN" sz="4000" dirty="0" smtClean="0">
                <a:effectLst/>
              </a:rPr>
              <a:t>我必临近你们</a:t>
            </a:r>
            <a:endParaRPr lang="en-US" altLang="zh-CN" sz="4000" dirty="0" smtClean="0">
              <a:effectLst/>
            </a:endParaRPr>
          </a:p>
          <a:p>
            <a:pPr algn="ctr"/>
            <a:r>
              <a:rPr lang="en-US" altLang="zh-CN" sz="4000" dirty="0" smtClean="0">
                <a:effectLst/>
              </a:rPr>
              <a:t>  </a:t>
            </a:r>
            <a:r>
              <a:rPr lang="zh-CN" altLang="zh-CN" sz="4000" dirty="0" smtClean="0">
                <a:effectLst/>
              </a:rPr>
              <a:t>施行审判</a:t>
            </a:r>
            <a:endParaRPr lang="en-US" altLang="zh-CN" sz="4000" dirty="0" smtClean="0">
              <a:effectLst/>
            </a:endParaRPr>
          </a:p>
          <a:p>
            <a:pPr algn="ctr"/>
            <a:r>
              <a:rPr lang="en-US" altLang="zh-CN" sz="4000" dirty="0" smtClean="0">
                <a:effectLst/>
              </a:rPr>
              <a:t>  </a:t>
            </a:r>
            <a:r>
              <a:rPr lang="zh-CN" altLang="zh-CN" sz="4000" dirty="0" smtClean="0">
                <a:effectLst/>
              </a:rPr>
              <a:t>我必速速作见证</a:t>
            </a:r>
            <a:endParaRPr kumimoji="1" lang="zh-CN" altLang="en-US" sz="4000" dirty="0"/>
          </a:p>
        </p:txBody>
      </p:sp>
    </p:spTree>
    <p:extLst>
      <p:ext uri="{BB962C8B-B14F-4D97-AF65-F5344CB8AC3E}">
        <p14:creationId xmlns:p14="http://schemas.microsoft.com/office/powerpoint/2010/main" val="6270729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D9D9D9"/>
          </a:solidFill>
        </p:spPr>
        <p:txBody>
          <a:bodyPr>
            <a:normAutofit/>
          </a:bodyPr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末世的审判与</a:t>
            </a:r>
            <a:r>
              <a:rPr kumimoji="1" lang="zh-CN" altLang="en-US" dirty="0" smtClean="0">
                <a:solidFill>
                  <a:srgbClr val="000000"/>
                </a:solidFill>
              </a:rPr>
              <a:t>当下的世界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zh-CN" altLang="en-US" sz="3600" dirty="0" smtClean="0"/>
              <a:t>从天上的宝座看地上的政权</a:t>
            </a:r>
            <a:endParaRPr kumimoji="1" lang="en-US" altLang="zh-CN" sz="3600" dirty="0" smtClean="0"/>
          </a:p>
          <a:p>
            <a:pPr algn="ctr"/>
            <a:r>
              <a:rPr kumimoji="1" lang="zh-CN" altLang="en-US" sz="3600" dirty="0" smtClean="0"/>
              <a:t>从天上的争战看地上的争战</a:t>
            </a:r>
            <a:endParaRPr kumimoji="1" lang="en-US" altLang="zh-CN" sz="3600" dirty="0" smtClean="0"/>
          </a:p>
          <a:p>
            <a:pPr algn="ctr"/>
            <a:r>
              <a:rPr kumimoji="1" lang="zh-CN" altLang="en-US" sz="3600" dirty="0"/>
              <a:t>从末世审判看今日的邪恶</a:t>
            </a:r>
          </a:p>
          <a:p>
            <a:pPr algn="ctr"/>
            <a:r>
              <a:rPr kumimoji="1" lang="zh-CN" altLang="en-US" sz="3600" dirty="0" smtClean="0"/>
              <a:t>从末世得胜看今日的试炼</a:t>
            </a:r>
            <a:endParaRPr kumimoji="1" lang="en-US" altLang="zh-CN" sz="3600" dirty="0" smtClean="0"/>
          </a:p>
        </p:txBody>
      </p:sp>
    </p:spTree>
    <p:extLst>
      <p:ext uri="{BB962C8B-B14F-4D97-AF65-F5344CB8AC3E}">
        <p14:creationId xmlns:p14="http://schemas.microsoft.com/office/powerpoint/2010/main" val="35715910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CFE7F8"/>
          </a:solidFill>
        </p:spPr>
        <p:txBody>
          <a:bodyPr>
            <a:normAutofit/>
          </a:bodyPr>
          <a:lstStyle/>
          <a:p>
            <a:r>
              <a:rPr kumimoji="1" lang="zh-CN" altLang="en-US" sz="5400" dirty="0" smtClean="0">
                <a:solidFill>
                  <a:srgbClr val="000000"/>
                </a:solidFill>
              </a:rPr>
              <a:t>四、主必保守雅各</a:t>
            </a:r>
            <a:endParaRPr kumimoji="1" lang="zh-CN" altLang="en-US" sz="5400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AU" altLang="zh-CN" sz="2800" dirty="0">
                <a:effectLst/>
              </a:rPr>
              <a:t>3:6 “</a:t>
            </a:r>
            <a:r>
              <a:rPr lang="zh-CN" altLang="zh-CN" sz="2800" dirty="0">
                <a:effectLst/>
              </a:rPr>
              <a:t>因我耶和华是不改变的，所以你们雅各之子没有灭亡。“</a:t>
            </a:r>
            <a:r>
              <a:rPr lang="en-AU" altLang="zh-CN" sz="2800" dirty="0">
                <a:effectLst/>
              </a:rPr>
              <a:t>For I the Lord do not change; therefore you, O children of Jacob, are not consumed</a:t>
            </a:r>
            <a:r>
              <a:rPr lang="en-AU" altLang="zh-CN" sz="2800" dirty="0" smtClean="0">
                <a:effectLst/>
              </a:rPr>
              <a:t>.</a:t>
            </a:r>
          </a:p>
          <a:p>
            <a:pPr algn="ctr">
              <a:buFont typeface="Arial"/>
              <a:buChar char="•"/>
            </a:pPr>
            <a:r>
              <a:rPr lang="zh-CN" altLang="en-US" sz="2800" dirty="0" smtClean="0">
                <a:effectLst/>
              </a:rPr>
              <a:t>炼净的目的：余种得存留</a:t>
            </a:r>
            <a:endParaRPr lang="en-US" altLang="zh-CN" sz="2800" dirty="0" smtClean="0">
              <a:effectLst/>
            </a:endParaRPr>
          </a:p>
          <a:p>
            <a:pPr>
              <a:buFont typeface="Arial"/>
              <a:buChar char="•"/>
            </a:pPr>
            <a:r>
              <a:rPr lang="zh-CN" altLang="en-US" sz="2800" dirty="0" smtClean="0">
                <a:effectLst/>
              </a:rPr>
              <a:t>回应百姓：你们没有灭亡是因耶和华的信实</a:t>
            </a:r>
            <a:endParaRPr lang="en-AU" altLang="zh-CN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56095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439037"/>
            <a:ext cx="7770813" cy="62092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>
                <a:effectLst/>
              </a:rPr>
              <a:t>A </a:t>
            </a:r>
            <a:r>
              <a:rPr lang="en-US" altLang="zh-CN" dirty="0" smtClean="0">
                <a:effectLst/>
              </a:rPr>
              <a:t> </a:t>
            </a:r>
            <a:r>
              <a:rPr lang="zh-CN" altLang="zh-CN" dirty="0" smtClean="0">
                <a:effectLst/>
              </a:rPr>
              <a:t>百姓烦琐耶和华说</a:t>
            </a:r>
            <a:r>
              <a:rPr lang="zh-CN" altLang="zh-CN" dirty="0">
                <a:effectLst/>
              </a:rPr>
              <a:t>：神岂不喜悦恶人？公义的神在哪里？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US" altLang="zh-CN" dirty="0">
                <a:effectLst/>
              </a:rPr>
              <a:t>   </a:t>
            </a:r>
            <a:r>
              <a:rPr lang="en-US" altLang="zh-CN" dirty="0" smtClean="0">
                <a:effectLst/>
              </a:rPr>
              <a:t>  B  </a:t>
            </a:r>
            <a:r>
              <a:rPr lang="zh-CN" altLang="zh-CN" dirty="0">
                <a:effectLst/>
              </a:rPr>
              <a:t>主必忽然进入他的殿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US" altLang="zh-CN" dirty="0">
                <a:effectLst/>
              </a:rPr>
              <a:t>    </a:t>
            </a:r>
            <a:r>
              <a:rPr lang="en-US" altLang="zh-CN" dirty="0" smtClean="0">
                <a:effectLst/>
              </a:rPr>
              <a:t>     </a:t>
            </a:r>
            <a:r>
              <a:rPr lang="en-US" altLang="zh-CN" dirty="0">
                <a:effectLst/>
              </a:rPr>
              <a:t>C </a:t>
            </a:r>
            <a:r>
              <a:rPr lang="en-US" altLang="zh-CN" dirty="0" smtClean="0">
                <a:effectLst/>
              </a:rPr>
              <a:t> </a:t>
            </a:r>
            <a:r>
              <a:rPr lang="zh-CN" altLang="zh-CN" dirty="0" smtClean="0">
                <a:effectLst/>
              </a:rPr>
              <a:t>他</a:t>
            </a:r>
            <a:r>
              <a:rPr lang="zh-CN" altLang="zh-CN" dirty="0">
                <a:effectLst/>
              </a:rPr>
              <a:t>来的日子：无人能站立得住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US" altLang="zh-CN" dirty="0" smtClean="0">
                <a:effectLst/>
              </a:rPr>
              <a:t>               D  </a:t>
            </a:r>
            <a:r>
              <a:rPr lang="zh-CN" altLang="zh-CN" dirty="0" smtClean="0">
                <a:effectLst/>
              </a:rPr>
              <a:t>他如炼金之人的</a:t>
            </a:r>
            <a:r>
              <a:rPr lang="zh-CN" altLang="zh-CN" dirty="0">
                <a:effectLst/>
              </a:rPr>
              <a:t>火，如漂布之人的碱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US" altLang="zh-CN" sz="2800" b="1" i="1" dirty="0">
                <a:solidFill>
                  <a:srgbClr val="FFFF00"/>
                </a:solidFill>
                <a:effectLst/>
              </a:rPr>
              <a:t>  </a:t>
            </a:r>
            <a:r>
              <a:rPr lang="en-US" altLang="zh-CN" sz="2800" b="1" i="1" dirty="0" smtClean="0">
                <a:solidFill>
                  <a:srgbClr val="FFFF00"/>
                </a:solidFill>
                <a:effectLst/>
              </a:rPr>
              <a:t>                    E </a:t>
            </a:r>
            <a:r>
              <a:rPr lang="zh-CN" altLang="zh-CN" sz="2800" b="1" i="1" dirty="0" smtClean="0">
                <a:solidFill>
                  <a:srgbClr val="FFFF00"/>
                </a:solidFill>
                <a:effectLst/>
              </a:rPr>
              <a:t>他必坐下洁净利</a:t>
            </a:r>
            <a:r>
              <a:rPr lang="zh-CN" altLang="zh-CN" sz="2800" b="1" i="1" dirty="0">
                <a:solidFill>
                  <a:srgbClr val="FFFF00"/>
                </a:solidFill>
                <a:effectLst/>
              </a:rPr>
              <a:t>未人</a:t>
            </a:r>
            <a:endParaRPr lang="en-AU" altLang="zh-CN" sz="2800" b="1" i="1" dirty="0">
              <a:solidFill>
                <a:srgbClr val="FFFF00"/>
              </a:solidFill>
              <a:effectLst/>
            </a:endParaRPr>
          </a:p>
          <a:p>
            <a:pPr marL="0" indent="0">
              <a:buNone/>
            </a:pPr>
            <a:r>
              <a:rPr lang="en-US" altLang="zh-CN" i="1" dirty="0" smtClean="0">
                <a:effectLst/>
              </a:rPr>
              <a:t>                D</a:t>
            </a:r>
            <a:r>
              <a:rPr lang="en-US" altLang="zh-CN" i="1" dirty="0">
                <a:effectLst/>
              </a:rPr>
              <a:t>’ </a:t>
            </a:r>
            <a:r>
              <a:rPr lang="en-US" altLang="zh-CN" i="1" dirty="0" smtClean="0">
                <a:effectLst/>
              </a:rPr>
              <a:t> </a:t>
            </a:r>
            <a:r>
              <a:rPr lang="zh-CN" altLang="zh-CN" dirty="0" smtClean="0">
                <a:effectLst/>
              </a:rPr>
              <a:t>他们必像被炼净</a:t>
            </a:r>
            <a:r>
              <a:rPr lang="zh-CN" altLang="zh-CN" dirty="0">
                <a:effectLst/>
              </a:rPr>
              <a:t>的金银一样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US" altLang="zh-CN" dirty="0">
                <a:effectLst/>
              </a:rPr>
              <a:t>     </a:t>
            </a:r>
            <a:r>
              <a:rPr lang="en-US" altLang="zh-CN" dirty="0" smtClean="0">
                <a:effectLst/>
              </a:rPr>
              <a:t>     C</a:t>
            </a:r>
            <a:r>
              <a:rPr lang="en-US" altLang="zh-CN" dirty="0">
                <a:effectLst/>
              </a:rPr>
              <a:t>’ </a:t>
            </a:r>
            <a:r>
              <a:rPr lang="en-US" altLang="zh-CN" dirty="0" smtClean="0">
                <a:effectLst/>
              </a:rPr>
              <a:t> </a:t>
            </a:r>
            <a:r>
              <a:rPr lang="zh-CN" altLang="zh-CN" dirty="0" smtClean="0">
                <a:effectLst/>
              </a:rPr>
              <a:t>古时之</a:t>
            </a:r>
            <a:r>
              <a:rPr lang="zh-CN" altLang="zh-CN" dirty="0">
                <a:effectLst/>
              </a:rPr>
              <a:t>日，上古之年：百姓献蒙悦纳的祭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US" altLang="zh-CN" dirty="0">
                <a:effectLst/>
              </a:rPr>
              <a:t>   </a:t>
            </a:r>
            <a:r>
              <a:rPr lang="en-US" altLang="zh-CN" dirty="0" smtClean="0">
                <a:effectLst/>
              </a:rPr>
              <a:t>   B’  </a:t>
            </a:r>
            <a:r>
              <a:rPr lang="zh-CN" altLang="zh-CN" dirty="0">
                <a:effectLst/>
              </a:rPr>
              <a:t>耶和华必临近施行审判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US" altLang="zh-CN" dirty="0">
                <a:effectLst/>
              </a:rPr>
              <a:t>A</a:t>
            </a:r>
            <a:r>
              <a:rPr lang="en-US" altLang="zh-CN" dirty="0" smtClean="0">
                <a:effectLst/>
              </a:rPr>
              <a:t>’  </a:t>
            </a:r>
            <a:r>
              <a:rPr lang="zh-CN" altLang="zh-CN" dirty="0">
                <a:effectLst/>
              </a:rPr>
              <a:t>耶和华回应百姓：耶和华是不改变的，所以你们没有灭亡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US" altLang="zh-CN" dirty="0">
                <a:effectLst/>
              </a:rPr>
              <a:t> </a:t>
            </a:r>
            <a:endParaRPr lang="en-AU" altLang="zh-CN" dirty="0">
              <a:effectLst/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505270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D9D9D9"/>
          </a:solidFill>
        </p:spPr>
        <p:txBody>
          <a:bodyPr/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末后的复兴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 smtClean="0"/>
              <a:t>玛</a:t>
            </a:r>
            <a:r>
              <a:rPr lang="en-US" altLang="zh-CN" sz="3200" dirty="0" smtClean="0"/>
              <a:t>4</a:t>
            </a:r>
            <a:r>
              <a:rPr lang="en-US" altLang="zh-CN" sz="3200" dirty="0"/>
              <a:t>:2 </a:t>
            </a:r>
            <a:r>
              <a:rPr lang="zh-CN" altLang="en-US" sz="3200" dirty="0"/>
              <a:t>但向你们敬畏我名的人必有公义的日头出现，其光线（原文是翅膀）有医治之能。你们必出来跳跃如圈里的肥犊。</a:t>
            </a:r>
          </a:p>
          <a:p>
            <a:r>
              <a:rPr lang="en-US" altLang="zh-CN" sz="3200" dirty="0"/>
              <a:t>4:3 </a:t>
            </a:r>
            <a:r>
              <a:rPr lang="zh-CN" altLang="en-US" sz="3200" dirty="0"/>
              <a:t>你们必践踏恶人；在我所定的日子，他们必如灰尘在你们脚掌之下。这是万军之耶和华说的。</a:t>
            </a:r>
            <a:endParaRPr kumimoji="1"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7794143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kumimoji="1" lang="zh-CN" altLang="en-US" sz="7200" dirty="0" smtClean="0">
                <a:solidFill>
                  <a:srgbClr val="000000"/>
                </a:solidFill>
              </a:rPr>
              <a:t>总</a:t>
            </a:r>
            <a:r>
              <a:rPr kumimoji="1" lang="en-US" altLang="zh-CN" sz="7200" dirty="0" smtClean="0">
                <a:solidFill>
                  <a:srgbClr val="000000"/>
                </a:solidFill>
              </a:rPr>
              <a:t> </a:t>
            </a:r>
            <a:r>
              <a:rPr kumimoji="1" lang="zh-CN" altLang="en-US" sz="7200" dirty="0" smtClean="0">
                <a:solidFill>
                  <a:srgbClr val="000000"/>
                </a:solidFill>
              </a:rPr>
              <a:t>结</a:t>
            </a:r>
            <a:endParaRPr kumimoji="1" lang="zh-CN" altLang="en-US" sz="7200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16177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5800" y="439037"/>
            <a:ext cx="7770813" cy="62092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>
                <a:effectLst/>
              </a:rPr>
              <a:t>A </a:t>
            </a:r>
            <a:r>
              <a:rPr lang="en-US" altLang="zh-CN" dirty="0" smtClean="0">
                <a:effectLst/>
              </a:rPr>
              <a:t> </a:t>
            </a:r>
            <a:r>
              <a:rPr lang="zh-CN" altLang="zh-CN" dirty="0" smtClean="0">
                <a:effectLst/>
              </a:rPr>
              <a:t>百姓烦琐耶和华说</a:t>
            </a:r>
            <a:r>
              <a:rPr lang="zh-CN" altLang="zh-CN" dirty="0">
                <a:effectLst/>
              </a:rPr>
              <a:t>：神岂不喜悦恶人？公义的神在哪里？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US" altLang="zh-CN" dirty="0">
                <a:effectLst/>
              </a:rPr>
              <a:t>   </a:t>
            </a:r>
            <a:r>
              <a:rPr lang="en-US" altLang="zh-CN" dirty="0" smtClean="0">
                <a:effectLst/>
              </a:rPr>
              <a:t>  B  </a:t>
            </a:r>
            <a:r>
              <a:rPr lang="zh-CN" altLang="zh-CN" dirty="0">
                <a:effectLst/>
              </a:rPr>
              <a:t>主必忽然进入他的殿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US" altLang="zh-CN" dirty="0">
                <a:effectLst/>
              </a:rPr>
              <a:t>    </a:t>
            </a:r>
            <a:r>
              <a:rPr lang="en-US" altLang="zh-CN" dirty="0" smtClean="0">
                <a:effectLst/>
              </a:rPr>
              <a:t>     </a:t>
            </a:r>
            <a:r>
              <a:rPr lang="en-US" altLang="zh-CN" dirty="0">
                <a:effectLst/>
              </a:rPr>
              <a:t>C </a:t>
            </a:r>
            <a:r>
              <a:rPr lang="en-US" altLang="zh-CN" dirty="0" smtClean="0">
                <a:effectLst/>
              </a:rPr>
              <a:t> </a:t>
            </a:r>
            <a:r>
              <a:rPr lang="zh-CN" altLang="zh-CN" dirty="0" smtClean="0">
                <a:effectLst/>
              </a:rPr>
              <a:t>他</a:t>
            </a:r>
            <a:r>
              <a:rPr lang="zh-CN" altLang="zh-CN" dirty="0">
                <a:effectLst/>
              </a:rPr>
              <a:t>来的日子：无人能站立得住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US" altLang="zh-CN" dirty="0" smtClean="0">
                <a:effectLst/>
              </a:rPr>
              <a:t>               D  </a:t>
            </a:r>
            <a:r>
              <a:rPr lang="zh-CN" altLang="zh-CN" dirty="0" smtClean="0">
                <a:effectLst/>
              </a:rPr>
              <a:t>他如炼金之人的</a:t>
            </a:r>
            <a:r>
              <a:rPr lang="zh-CN" altLang="zh-CN" dirty="0">
                <a:effectLst/>
              </a:rPr>
              <a:t>火，如漂布之人的碱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US" altLang="zh-CN" sz="2800" b="1" i="1" dirty="0">
                <a:solidFill>
                  <a:srgbClr val="FFFF00"/>
                </a:solidFill>
                <a:effectLst/>
              </a:rPr>
              <a:t>  </a:t>
            </a:r>
            <a:r>
              <a:rPr lang="en-US" altLang="zh-CN" sz="2800" b="1" i="1" dirty="0" smtClean="0">
                <a:solidFill>
                  <a:srgbClr val="FFFF00"/>
                </a:solidFill>
                <a:effectLst/>
              </a:rPr>
              <a:t>                    E </a:t>
            </a:r>
            <a:r>
              <a:rPr lang="zh-CN" altLang="zh-CN" sz="2800" b="1" i="1" dirty="0" smtClean="0">
                <a:solidFill>
                  <a:srgbClr val="FFFF00"/>
                </a:solidFill>
                <a:effectLst/>
              </a:rPr>
              <a:t>他必坐下洁净利</a:t>
            </a:r>
            <a:r>
              <a:rPr lang="zh-CN" altLang="zh-CN" sz="2800" b="1" i="1" dirty="0">
                <a:solidFill>
                  <a:srgbClr val="FFFF00"/>
                </a:solidFill>
                <a:effectLst/>
              </a:rPr>
              <a:t>未人</a:t>
            </a:r>
            <a:endParaRPr lang="en-AU" altLang="zh-CN" sz="2800" b="1" i="1" dirty="0">
              <a:solidFill>
                <a:srgbClr val="FFFF00"/>
              </a:solidFill>
              <a:effectLst/>
            </a:endParaRPr>
          </a:p>
          <a:p>
            <a:pPr marL="0" indent="0">
              <a:buNone/>
            </a:pPr>
            <a:r>
              <a:rPr lang="en-US" altLang="zh-CN" i="1" dirty="0" smtClean="0">
                <a:effectLst/>
              </a:rPr>
              <a:t>                D</a:t>
            </a:r>
            <a:r>
              <a:rPr lang="en-US" altLang="zh-CN" i="1" dirty="0">
                <a:effectLst/>
              </a:rPr>
              <a:t>’ </a:t>
            </a:r>
            <a:r>
              <a:rPr lang="en-US" altLang="zh-CN" i="1" dirty="0" smtClean="0">
                <a:effectLst/>
              </a:rPr>
              <a:t> </a:t>
            </a:r>
            <a:r>
              <a:rPr lang="zh-CN" altLang="zh-CN" dirty="0" smtClean="0">
                <a:effectLst/>
              </a:rPr>
              <a:t>他们必像被炼净</a:t>
            </a:r>
            <a:r>
              <a:rPr lang="zh-CN" altLang="zh-CN" dirty="0">
                <a:effectLst/>
              </a:rPr>
              <a:t>的金银一样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US" altLang="zh-CN" dirty="0">
                <a:effectLst/>
              </a:rPr>
              <a:t>     </a:t>
            </a:r>
            <a:r>
              <a:rPr lang="en-US" altLang="zh-CN" dirty="0" smtClean="0">
                <a:effectLst/>
              </a:rPr>
              <a:t>     C</a:t>
            </a:r>
            <a:r>
              <a:rPr lang="en-US" altLang="zh-CN" dirty="0">
                <a:effectLst/>
              </a:rPr>
              <a:t>’ </a:t>
            </a:r>
            <a:r>
              <a:rPr lang="en-US" altLang="zh-CN" dirty="0" smtClean="0">
                <a:effectLst/>
              </a:rPr>
              <a:t> </a:t>
            </a:r>
            <a:r>
              <a:rPr lang="zh-CN" altLang="zh-CN" dirty="0" smtClean="0">
                <a:effectLst/>
              </a:rPr>
              <a:t>古时之</a:t>
            </a:r>
            <a:r>
              <a:rPr lang="zh-CN" altLang="zh-CN" dirty="0">
                <a:effectLst/>
              </a:rPr>
              <a:t>日，上古之年：百姓献蒙悦纳的祭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US" altLang="zh-CN" dirty="0">
                <a:effectLst/>
              </a:rPr>
              <a:t>   </a:t>
            </a:r>
            <a:r>
              <a:rPr lang="en-US" altLang="zh-CN" dirty="0" smtClean="0">
                <a:effectLst/>
              </a:rPr>
              <a:t>   B’  </a:t>
            </a:r>
            <a:r>
              <a:rPr lang="zh-CN" altLang="zh-CN" dirty="0">
                <a:effectLst/>
              </a:rPr>
              <a:t>耶和华必临近施行审判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US" altLang="zh-CN" dirty="0">
                <a:effectLst/>
              </a:rPr>
              <a:t>A</a:t>
            </a:r>
            <a:r>
              <a:rPr lang="en-US" altLang="zh-CN" dirty="0" smtClean="0">
                <a:effectLst/>
              </a:rPr>
              <a:t>’  </a:t>
            </a:r>
            <a:r>
              <a:rPr lang="zh-CN" altLang="zh-CN" dirty="0">
                <a:effectLst/>
              </a:rPr>
              <a:t>耶和华回应百姓：耶和华是不改变的，所以你们没有灭亡</a:t>
            </a:r>
            <a:endParaRPr lang="en-AU" altLang="zh-CN" dirty="0">
              <a:effectLst/>
            </a:endParaRPr>
          </a:p>
          <a:p>
            <a:pPr marL="0" indent="0">
              <a:buNone/>
            </a:pPr>
            <a:r>
              <a:rPr lang="en-US" altLang="zh-CN" dirty="0">
                <a:effectLst/>
              </a:rPr>
              <a:t> </a:t>
            </a:r>
            <a:endParaRPr lang="en-AU" altLang="zh-CN" dirty="0">
              <a:effectLst/>
            </a:endParaRPr>
          </a:p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11934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CN" altLang="zh-CN" dirty="0">
                <a:solidFill>
                  <a:schemeClr val="bg1"/>
                </a:solidFill>
                <a:effectLst/>
              </a:rPr>
              <a:t>一</a:t>
            </a:r>
            <a:r>
              <a:rPr lang="zh-CN" altLang="zh-CN" dirty="0" smtClean="0">
                <a:solidFill>
                  <a:schemeClr val="bg1"/>
                </a:solidFill>
                <a:effectLst/>
              </a:rPr>
              <a:t>、</a:t>
            </a:r>
            <a:r>
              <a:rPr lang="zh-CN" altLang="en-US" dirty="0" smtClean="0">
                <a:solidFill>
                  <a:schemeClr val="bg1"/>
                </a:solidFill>
                <a:effectLst/>
              </a:rPr>
              <a:t>主必降临圣殿</a:t>
            </a:r>
            <a:endParaRPr lang="en-AU" altLang="zh-CN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800" dirty="0">
                <a:effectLst/>
              </a:rPr>
              <a:t>2:17 </a:t>
            </a:r>
            <a:r>
              <a:rPr lang="zh-CN" altLang="zh-CN" sz="2800" dirty="0">
                <a:effectLst/>
              </a:rPr>
              <a:t>你们用言语烦琐耶和华，你们还说：</a:t>
            </a:r>
            <a:r>
              <a:rPr lang="en-US" altLang="zh-CN" sz="2800" dirty="0">
                <a:effectLst/>
              </a:rPr>
              <a:t>“</a:t>
            </a:r>
            <a:r>
              <a:rPr lang="zh-CN" altLang="zh-CN" sz="2800" dirty="0">
                <a:effectLst/>
              </a:rPr>
              <a:t>我们在何事上烦琐他呢？</a:t>
            </a:r>
            <a:r>
              <a:rPr lang="en-US" altLang="zh-CN" sz="2800" dirty="0">
                <a:effectLst/>
              </a:rPr>
              <a:t>”</a:t>
            </a:r>
            <a:r>
              <a:rPr lang="zh-CN" altLang="zh-CN" sz="2800" dirty="0">
                <a:effectLst/>
              </a:rPr>
              <a:t>因为你们说：</a:t>
            </a:r>
            <a:r>
              <a:rPr lang="en-US" altLang="zh-CN" sz="2800" dirty="0">
                <a:effectLst/>
              </a:rPr>
              <a:t>“</a:t>
            </a:r>
            <a:r>
              <a:rPr lang="zh-CN" altLang="zh-CN" sz="2800" dirty="0">
                <a:effectLst/>
              </a:rPr>
              <a:t>凡行恶的，耶和华眼看为善，并且他喜悦他们</a:t>
            </a:r>
            <a:r>
              <a:rPr lang="en-US" altLang="zh-CN" sz="2800" dirty="0">
                <a:effectLst/>
              </a:rPr>
              <a:t>”</a:t>
            </a:r>
            <a:r>
              <a:rPr lang="zh-CN" altLang="zh-CN" sz="2800" dirty="0">
                <a:effectLst/>
              </a:rPr>
              <a:t>；或说：</a:t>
            </a:r>
            <a:r>
              <a:rPr lang="en-US" altLang="zh-CN" sz="2800" dirty="0">
                <a:effectLst/>
              </a:rPr>
              <a:t>“</a:t>
            </a:r>
            <a:r>
              <a:rPr lang="zh-CN" altLang="zh-CN" sz="2800" dirty="0">
                <a:effectLst/>
              </a:rPr>
              <a:t>公义的　神在哪里呢？</a:t>
            </a:r>
            <a:r>
              <a:rPr lang="en-US" altLang="zh-CN" sz="2800" dirty="0" smtClean="0">
                <a:effectLst/>
              </a:rPr>
              <a:t>”</a:t>
            </a:r>
            <a:endParaRPr lang="en-AU" altLang="zh-CN" sz="2800" dirty="0">
              <a:effectLst/>
            </a:endParaRPr>
          </a:p>
          <a:p>
            <a:pPr marL="0" indent="0">
              <a:buNone/>
            </a:pPr>
            <a:r>
              <a:rPr lang="en-US" altLang="zh-CN" sz="2800" dirty="0">
                <a:effectLst/>
              </a:rPr>
              <a:t>3:1 </a:t>
            </a:r>
            <a:r>
              <a:rPr lang="zh-CN" altLang="zh-CN" sz="2800" dirty="0">
                <a:effectLst/>
              </a:rPr>
              <a:t>万军之耶和华说：</a:t>
            </a:r>
            <a:r>
              <a:rPr lang="en-US" altLang="zh-CN" sz="2800" dirty="0">
                <a:effectLst/>
              </a:rPr>
              <a:t>“</a:t>
            </a:r>
            <a:r>
              <a:rPr lang="zh-CN" altLang="zh-CN" sz="2800" dirty="0">
                <a:effectLst/>
              </a:rPr>
              <a:t>我要差遣我的使者在我前面预备道路。你们所寻求的主必忽然进入他的殿；立约的使者，就是你们所仰慕的，快要来到。</a:t>
            </a:r>
            <a:r>
              <a:rPr lang="en-US" altLang="zh-CN" sz="2800" dirty="0" smtClean="0">
                <a:effectLst/>
              </a:rPr>
              <a:t>”</a:t>
            </a:r>
            <a:endParaRPr lang="en-AU" altLang="zh-CN" sz="2800" dirty="0">
              <a:effectLst/>
            </a:endParaRPr>
          </a:p>
          <a:p>
            <a:pPr marL="0" indent="0">
              <a:buNone/>
            </a:pP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67945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D9D9D9"/>
          </a:solidFill>
        </p:spPr>
        <p:txBody>
          <a:bodyPr>
            <a:normAutofit fontScale="90000"/>
          </a:bodyPr>
          <a:lstStyle/>
          <a:p>
            <a:r>
              <a:rPr kumimoji="1" lang="zh-CN" altLang="en-US" dirty="0" smtClean="0">
                <a:solidFill>
                  <a:srgbClr val="000000"/>
                </a:solidFill>
              </a:rPr>
              <a:t>百姓的问题：公义的神在哪里？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pic>
        <p:nvPicPr>
          <p:cNvPr id="4" name="内容占位符 3" descr="tumblr_n1hrd7x7yS1socchwo1_500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10" b="1541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394700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D9D9D9"/>
          </a:solidFill>
        </p:spPr>
        <p:txBody>
          <a:bodyPr>
            <a:normAutofit/>
          </a:bodyPr>
          <a:lstStyle/>
          <a:p>
            <a:pPr lvl="0"/>
            <a:r>
              <a:rPr lang="zh-CN" altLang="en-US" dirty="0" smtClean="0">
                <a:solidFill>
                  <a:srgbClr val="000000"/>
                </a:solidFill>
                <a:effectLst/>
              </a:rPr>
              <a:t>先锋</a:t>
            </a:r>
            <a:r>
              <a:rPr lang="zh-CN" altLang="zh-CN" dirty="0" smtClean="0">
                <a:solidFill>
                  <a:srgbClr val="000000"/>
                </a:solidFill>
                <a:effectLst/>
              </a:rPr>
              <a:t>使者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pic>
        <p:nvPicPr>
          <p:cNvPr id="4" name="内容占位符 3" descr="018-施洗约翰宣讲悔改的洗礼-20170321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40" r="-134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711823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D9D9D9"/>
          </a:solidFill>
        </p:spPr>
        <p:txBody>
          <a:bodyPr>
            <a:normAutofit/>
          </a:bodyPr>
          <a:lstStyle/>
          <a:p>
            <a:pPr lvl="0"/>
            <a:r>
              <a:rPr lang="zh-CN" altLang="zh-CN" sz="4000" dirty="0">
                <a:solidFill>
                  <a:srgbClr val="000000"/>
                </a:solidFill>
                <a:effectLst/>
              </a:rPr>
              <a:t>你们寻求的主必忽然进入</a:t>
            </a:r>
            <a:r>
              <a:rPr lang="zh-CN" altLang="zh-CN" sz="4000" dirty="0" smtClean="0">
                <a:solidFill>
                  <a:srgbClr val="000000"/>
                </a:solidFill>
                <a:effectLst/>
              </a:rPr>
              <a:t>他的殿</a:t>
            </a:r>
            <a:endParaRPr kumimoji="1" lang="zh-CN" altLang="en-US" sz="4000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97876" y="1869140"/>
            <a:ext cx="8528651" cy="466938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kumimoji="1" lang="zh-CN" altLang="en-US" sz="3200" dirty="0" smtClean="0"/>
              <a:t>以西结的预言（结四十三</a:t>
            </a:r>
            <a:r>
              <a:rPr kumimoji="1" lang="en-US" altLang="zh-CN" sz="3200" dirty="0" smtClean="0"/>
              <a:t>1-5</a:t>
            </a:r>
            <a:r>
              <a:rPr kumimoji="1" lang="zh-CN" altLang="en-US" sz="3200" dirty="0" smtClean="0"/>
              <a:t>）</a:t>
            </a:r>
            <a:endParaRPr kumimoji="1" lang="en-US" altLang="zh-CN" sz="3200" dirty="0" smtClean="0"/>
          </a:p>
          <a:p>
            <a:pPr marL="0" indent="0">
              <a:spcBef>
                <a:spcPts val="1400"/>
              </a:spcBef>
              <a:buNone/>
            </a:pPr>
            <a:r>
              <a:rPr lang="en-US" altLang="zh-CN" sz="2800" dirty="0" smtClean="0"/>
              <a:t>1 </a:t>
            </a:r>
            <a:r>
              <a:rPr lang="zh-CN" altLang="en-US" sz="2800" dirty="0"/>
              <a:t>以后，他带我到一座门，就是朝东的门。</a:t>
            </a:r>
          </a:p>
          <a:p>
            <a:pPr marL="0" indent="0">
              <a:spcBef>
                <a:spcPts val="1400"/>
              </a:spcBef>
              <a:buNone/>
            </a:pPr>
            <a:r>
              <a:rPr lang="en-US" altLang="zh-CN" sz="2800" dirty="0" smtClean="0"/>
              <a:t>2 </a:t>
            </a:r>
            <a:r>
              <a:rPr lang="zh-CN" altLang="en-US" sz="2800" dirty="0"/>
              <a:t>以色列　神的荣光从东而来。他的声音如同多水的声音；地就因他的荣耀发光。</a:t>
            </a:r>
          </a:p>
          <a:p>
            <a:pPr marL="0" indent="0">
              <a:spcBef>
                <a:spcPts val="1400"/>
              </a:spcBef>
              <a:buNone/>
            </a:pPr>
            <a:r>
              <a:rPr lang="en-US" altLang="zh-CN" sz="2800" dirty="0" smtClean="0"/>
              <a:t>3 </a:t>
            </a:r>
            <a:r>
              <a:rPr lang="zh-CN" altLang="en-US" sz="2800" dirty="0"/>
              <a:t>其状如从前他来灭城的时候我所见的异象，那异象如我在迦巴鲁河边所见的异象，我就俯伏在地。</a:t>
            </a:r>
          </a:p>
          <a:p>
            <a:pPr marL="0" indent="0">
              <a:spcBef>
                <a:spcPts val="1400"/>
              </a:spcBef>
              <a:buNone/>
            </a:pPr>
            <a:r>
              <a:rPr lang="en-US" altLang="zh-CN" sz="2800" dirty="0" smtClean="0"/>
              <a:t>4 </a:t>
            </a:r>
            <a:r>
              <a:rPr lang="zh-CN" altLang="en-US" sz="2800" dirty="0"/>
              <a:t>耶和华的荣光从朝东的门照入殿中。</a:t>
            </a:r>
          </a:p>
          <a:p>
            <a:pPr marL="0" indent="0">
              <a:spcBef>
                <a:spcPts val="1400"/>
              </a:spcBef>
              <a:buNone/>
            </a:pPr>
            <a:r>
              <a:rPr lang="en-US" altLang="zh-CN" sz="2800" dirty="0" smtClean="0"/>
              <a:t>5 </a:t>
            </a:r>
            <a:r>
              <a:rPr lang="zh-CN" altLang="en-US" sz="2800" dirty="0"/>
              <a:t>灵将我举起，带入内院，不料，耶和华的荣光充满了殿。</a:t>
            </a:r>
          </a:p>
        </p:txBody>
      </p:sp>
    </p:spTree>
    <p:extLst>
      <p:ext uri="{BB962C8B-B14F-4D97-AF65-F5344CB8AC3E}">
        <p14:creationId xmlns:p14="http://schemas.microsoft.com/office/powerpoint/2010/main" val="2059896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D9D9D9"/>
          </a:solidFill>
        </p:spPr>
        <p:txBody>
          <a:bodyPr>
            <a:normAutofit/>
          </a:bodyPr>
          <a:lstStyle/>
          <a:p>
            <a:r>
              <a:rPr lang="zh-CN" altLang="zh-CN" dirty="0">
                <a:solidFill>
                  <a:srgbClr val="000000"/>
                </a:solidFill>
                <a:effectLst/>
              </a:rPr>
              <a:t>立约的</a:t>
            </a:r>
            <a:r>
              <a:rPr lang="zh-CN" altLang="zh-CN" dirty="0" smtClean="0">
                <a:solidFill>
                  <a:srgbClr val="000000"/>
                </a:solidFill>
                <a:effectLst/>
              </a:rPr>
              <a:t>使者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zh-CN" sz="2800" dirty="0">
                <a:effectLst/>
              </a:rPr>
              <a:t>猶太學者認為，他是被指派去報復違約者的使者，或是以利亞</a:t>
            </a:r>
            <a:r>
              <a:rPr lang="zh-CN" altLang="zh-CN" sz="2800" dirty="0" smtClean="0">
                <a:effectLst/>
              </a:rPr>
              <a:t>。</a:t>
            </a:r>
            <a:endParaRPr lang="en-US" altLang="zh-CN" sz="2800" dirty="0" smtClean="0">
              <a:effectLst/>
            </a:endParaRPr>
          </a:p>
          <a:p>
            <a:r>
              <a:rPr lang="zh-CN" altLang="zh-CN" sz="2800" dirty="0" smtClean="0">
                <a:effectLst/>
              </a:rPr>
              <a:t>摩西之</a:t>
            </a:r>
            <a:r>
              <a:rPr lang="zh-CN" altLang="en-US" sz="2800" dirty="0" smtClean="0">
                <a:effectLst/>
              </a:rPr>
              <a:t>约</a:t>
            </a:r>
            <a:r>
              <a:rPr lang="zh-CN" altLang="zh-CN" sz="2800" dirty="0" smtClean="0">
                <a:effectLst/>
              </a:rPr>
              <a:t>是</a:t>
            </a:r>
            <a:r>
              <a:rPr lang="zh-CN" altLang="en-US" sz="2800" dirty="0" smtClean="0">
                <a:effectLst/>
              </a:rPr>
              <a:t>经</a:t>
            </a:r>
            <a:r>
              <a:rPr lang="zh-CN" altLang="zh-CN" sz="2800" dirty="0" smtClean="0">
                <a:effectLst/>
              </a:rPr>
              <a:t>耶和</a:t>
            </a:r>
            <a:r>
              <a:rPr lang="zh-CN" altLang="en-US" sz="2800" dirty="0" smtClean="0">
                <a:effectLst/>
              </a:rPr>
              <a:t>华</a:t>
            </a:r>
            <a:r>
              <a:rPr lang="zh-CN" altLang="zh-CN" sz="2800" dirty="0" smtClean="0">
                <a:effectLst/>
              </a:rPr>
              <a:t>的</a:t>
            </a:r>
            <a:r>
              <a:rPr lang="zh-CN" altLang="zh-CN" sz="2800" dirty="0">
                <a:effectLst/>
              </a:rPr>
              <a:t>使者立定的（出三</a:t>
            </a:r>
            <a:r>
              <a:rPr lang="en-US" altLang="zh-CN" sz="2800" dirty="0">
                <a:effectLst/>
              </a:rPr>
              <a:t>2</a:t>
            </a:r>
            <a:r>
              <a:rPr lang="zh-CN" altLang="zh-CN" sz="2800" dirty="0">
                <a:effectLst/>
              </a:rPr>
              <a:t>；參︰賽六十三</a:t>
            </a:r>
            <a:r>
              <a:rPr lang="en-US" altLang="zh-CN" sz="2800" dirty="0">
                <a:effectLst/>
              </a:rPr>
              <a:t>9</a:t>
            </a:r>
            <a:r>
              <a:rPr lang="zh-CN" altLang="zh-CN" sz="2800" dirty="0" smtClean="0">
                <a:effectLst/>
              </a:rPr>
              <a:t>）</a:t>
            </a:r>
            <a:endParaRPr lang="en-US" altLang="zh-CN" sz="2800" dirty="0">
              <a:effectLst/>
            </a:endParaRPr>
          </a:p>
          <a:p>
            <a:r>
              <a:rPr lang="zh-CN" altLang="zh-CN" sz="2800" dirty="0" smtClean="0">
                <a:effectLst/>
              </a:rPr>
              <a:t>立新</a:t>
            </a:r>
            <a:r>
              <a:rPr lang="zh-CN" altLang="en-US" sz="2800" dirty="0" smtClean="0">
                <a:effectLst/>
              </a:rPr>
              <a:t>约</a:t>
            </a:r>
            <a:r>
              <a:rPr lang="zh-CN" altLang="zh-CN" sz="2800" dirty="0" smtClean="0">
                <a:effectLst/>
              </a:rPr>
              <a:t>的</a:t>
            </a:r>
            <a:r>
              <a:rPr lang="zh-CN" altLang="zh-CN" sz="2800" dirty="0">
                <a:effectLst/>
              </a:rPr>
              <a:t>時候，也有此需要（耶三十一</a:t>
            </a:r>
            <a:r>
              <a:rPr lang="en-US" altLang="zh-CN" sz="2800" dirty="0">
                <a:effectLst/>
              </a:rPr>
              <a:t>31</a:t>
            </a:r>
            <a:r>
              <a:rPr lang="zh-CN" altLang="zh-CN" sz="2800" dirty="0">
                <a:effectLst/>
              </a:rPr>
              <a:t>；結三十七</a:t>
            </a:r>
            <a:r>
              <a:rPr lang="en-US" altLang="zh-CN" sz="2800" dirty="0">
                <a:effectLst/>
              </a:rPr>
              <a:t>26</a:t>
            </a:r>
            <a:r>
              <a:rPr lang="zh-CN" altLang="zh-CN" sz="2800" dirty="0">
                <a:effectLst/>
              </a:rPr>
              <a:t>）</a:t>
            </a:r>
            <a:r>
              <a:rPr lang="zh-CN" altLang="zh-CN" sz="2800" dirty="0" smtClean="0">
                <a:effectLst/>
              </a:rPr>
              <a:t>。</a:t>
            </a:r>
            <a:endParaRPr lang="en-US" altLang="zh-CN" sz="2800" dirty="0" smtClean="0">
              <a:effectLst/>
            </a:endParaRPr>
          </a:p>
          <a:p>
            <a:pPr marL="0" indent="0">
              <a:buNone/>
            </a:pPr>
            <a:endParaRPr kumimoji="1"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69313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D9D9D9"/>
          </a:solidFill>
        </p:spPr>
        <p:txBody>
          <a:bodyPr>
            <a:normAutofit/>
          </a:bodyPr>
          <a:lstStyle/>
          <a:p>
            <a:pPr lvl="0"/>
            <a:r>
              <a:rPr lang="zh-CN" altLang="en-US" dirty="0" smtClean="0">
                <a:solidFill>
                  <a:schemeClr val="bg1"/>
                </a:solidFill>
                <a:effectLst/>
              </a:rPr>
              <a:t>他来的</a:t>
            </a:r>
            <a:r>
              <a:rPr lang="zh-CN" altLang="zh-CN" dirty="0" smtClean="0">
                <a:solidFill>
                  <a:schemeClr val="bg1"/>
                </a:solidFill>
                <a:effectLst/>
              </a:rPr>
              <a:t>日</a:t>
            </a:r>
            <a:r>
              <a:rPr lang="zh-CN" altLang="en-US" dirty="0" smtClean="0">
                <a:solidFill>
                  <a:schemeClr val="bg1"/>
                </a:solidFill>
                <a:effectLst/>
              </a:rPr>
              <a:t>子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zh-CN" altLang="zh-CN" sz="2800" dirty="0" smtClean="0">
                <a:latin typeface="+mn-ea"/>
              </a:rPr>
              <a:t>耶和</a:t>
            </a:r>
            <a:r>
              <a:rPr lang="zh-CN" altLang="en-US" sz="2800" dirty="0" smtClean="0">
                <a:latin typeface="+mn-ea"/>
              </a:rPr>
              <a:t>华</a:t>
            </a:r>
            <a:r>
              <a:rPr lang="zh-CN" altLang="zh-CN" sz="2800" dirty="0" smtClean="0">
                <a:latin typeface="+mn-ea"/>
              </a:rPr>
              <a:t>的</a:t>
            </a:r>
            <a:r>
              <a:rPr lang="zh-CN" altLang="zh-CN" sz="2800" dirty="0">
                <a:latin typeface="+mn-ea"/>
              </a:rPr>
              <a:t>日子黑暗沒有光明（摩五</a:t>
            </a:r>
            <a:r>
              <a:rPr lang="en-US" altLang="zh-CN" sz="2800" dirty="0">
                <a:latin typeface="+mn-ea"/>
              </a:rPr>
              <a:t>18</a:t>
            </a:r>
            <a:r>
              <a:rPr lang="zh-CN" altLang="zh-CN" sz="2800" dirty="0">
                <a:latin typeface="+mn-ea"/>
              </a:rPr>
              <a:t>）</a:t>
            </a:r>
            <a:endParaRPr lang="en-US" altLang="zh-CN" sz="2800" dirty="0">
              <a:latin typeface="+mn-ea"/>
            </a:endParaRPr>
          </a:p>
          <a:p>
            <a:pPr>
              <a:buFont typeface="Arial"/>
              <a:buChar char="•"/>
            </a:pPr>
            <a:r>
              <a:rPr lang="zh-CN" altLang="en-US" sz="2800" dirty="0">
                <a:latin typeface="+mn-ea"/>
              </a:rPr>
              <a:t>耶和华的日子</a:t>
            </a:r>
            <a:r>
              <a:rPr lang="zh-CN" altLang="zh-CN" sz="2800" dirty="0">
                <a:latin typeface="+mn-ea"/>
              </a:rPr>
              <a:t>常與</a:t>
            </a:r>
            <a:r>
              <a:rPr lang="zh-CN" altLang="en-US" sz="2800" dirty="0">
                <a:latin typeface="+mn-ea"/>
              </a:rPr>
              <a:t>灾难相连</a:t>
            </a:r>
            <a:r>
              <a:rPr lang="zh-CN" altLang="zh-CN" sz="2800" dirty="0" smtClean="0">
                <a:latin typeface="+mn-ea"/>
              </a:rPr>
              <a:t>（賽</a:t>
            </a:r>
            <a:r>
              <a:rPr lang="zh-CN" altLang="zh-CN" sz="2800" dirty="0">
                <a:latin typeface="+mn-ea"/>
              </a:rPr>
              <a:t>四十七</a:t>
            </a:r>
            <a:r>
              <a:rPr lang="en-US" altLang="zh-CN" sz="2800" dirty="0">
                <a:latin typeface="+mn-ea"/>
              </a:rPr>
              <a:t>11</a:t>
            </a:r>
            <a:r>
              <a:rPr lang="zh-CN" altLang="zh-CN" sz="2800" dirty="0">
                <a:latin typeface="+mn-ea"/>
              </a:rPr>
              <a:t>，四十八</a:t>
            </a:r>
            <a:r>
              <a:rPr lang="en-US" altLang="zh-CN" sz="2800" dirty="0">
                <a:latin typeface="+mn-ea"/>
              </a:rPr>
              <a:t>3</a:t>
            </a:r>
            <a:r>
              <a:rPr lang="zh-CN" altLang="zh-CN" sz="2800" dirty="0">
                <a:latin typeface="+mn-ea"/>
              </a:rPr>
              <a:t>；耶四</a:t>
            </a:r>
            <a:r>
              <a:rPr lang="en-US" altLang="zh-CN" sz="2800" dirty="0" smtClean="0">
                <a:latin typeface="+mn-ea"/>
              </a:rPr>
              <a:t>20</a:t>
            </a:r>
            <a:r>
              <a:rPr lang="zh-CN" altLang="zh-CN" sz="2800" dirty="0" smtClean="0">
                <a:latin typeface="+mn-ea"/>
              </a:rPr>
              <a:t>）</a:t>
            </a:r>
            <a:r>
              <a:rPr lang="en-AU" altLang="zh-CN" sz="2800" dirty="0" smtClean="0">
                <a:latin typeface="+mn-ea"/>
              </a:rPr>
              <a:t>  </a:t>
            </a:r>
            <a:endParaRPr lang="en-AU" altLang="zh-CN" sz="2800" dirty="0">
              <a:latin typeface="+mn-ea"/>
            </a:endParaRPr>
          </a:p>
          <a:p>
            <a:pPr>
              <a:buFont typeface="Arial"/>
              <a:buChar char="•"/>
            </a:pPr>
            <a:r>
              <a:rPr lang="zh-CN" altLang="en-US" sz="2800" dirty="0">
                <a:latin typeface="+mn-ea"/>
              </a:rPr>
              <a:t>他来的日子谁能当得起，谁能站得住（玛三</a:t>
            </a:r>
            <a:r>
              <a:rPr lang="en-US" altLang="zh-CN" sz="2800" dirty="0">
                <a:latin typeface="+mn-ea"/>
              </a:rPr>
              <a:t>3</a:t>
            </a:r>
            <a:r>
              <a:rPr lang="zh-CN" altLang="en-US" sz="2800" dirty="0">
                <a:latin typeface="+mn-ea"/>
              </a:rPr>
              <a:t>）</a:t>
            </a:r>
            <a:endParaRPr lang="en-AU" altLang="zh-CN" sz="2800" dirty="0">
              <a:latin typeface="+mn-ea"/>
            </a:endParaRPr>
          </a:p>
          <a:p>
            <a:pPr>
              <a:buFont typeface="Arial"/>
              <a:buChar char="•"/>
            </a:pPr>
            <a:r>
              <a:rPr lang="zh-CN" altLang="en-US" sz="2800" dirty="0">
                <a:latin typeface="+mn-ea"/>
              </a:rPr>
              <a:t>这是耶和华所定的日子，我们在其中要高兴欢喜！（诗</a:t>
            </a:r>
            <a:r>
              <a:rPr lang="en-US" altLang="zh-CN" sz="2800" dirty="0">
                <a:latin typeface="+mn-ea"/>
              </a:rPr>
              <a:t>118:24 </a:t>
            </a:r>
            <a:r>
              <a:rPr lang="zh-CN" altLang="en-US" sz="2800" dirty="0" smtClean="0">
                <a:latin typeface="+mn-ea"/>
              </a:rPr>
              <a:t>）</a:t>
            </a:r>
            <a:endParaRPr lang="en-US" altLang="zh-CN" sz="2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19739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rgbClr val="D9D9D9"/>
          </a:solidFill>
        </p:spPr>
        <p:txBody>
          <a:bodyPr>
            <a:normAutofit fontScale="90000"/>
          </a:bodyPr>
          <a:lstStyle/>
          <a:p>
            <a:r>
              <a:rPr lang="zh-CN" altLang="zh-CN" dirty="0">
                <a:solidFill>
                  <a:srgbClr val="000000"/>
                </a:solidFill>
                <a:effectLst/>
              </a:rPr>
              <a:t>谁能当得起呢</a:t>
            </a:r>
            <a:r>
              <a:rPr lang="zh-CN" altLang="zh-CN" dirty="0" smtClean="0">
                <a:solidFill>
                  <a:srgbClr val="000000"/>
                </a:solidFill>
                <a:effectLst/>
              </a:rPr>
              <a:t>？谁能立得住呢</a:t>
            </a:r>
            <a:r>
              <a:rPr lang="zh-CN" altLang="en-US" dirty="0" smtClean="0">
                <a:solidFill>
                  <a:srgbClr val="000000"/>
                </a:solidFill>
                <a:effectLst/>
              </a:rPr>
              <a:t>？</a:t>
            </a:r>
            <a:r>
              <a:rPr lang="en-AU" altLang="zh-CN" dirty="0" smtClean="0">
                <a:solidFill>
                  <a:srgbClr val="000000"/>
                </a:solidFill>
                <a:effectLst/>
              </a:rPr>
              <a:t> </a:t>
            </a:r>
            <a:endParaRPr kumimoji="1" lang="zh-CN" altLang="en-US" dirty="0">
              <a:solidFill>
                <a:srgbClr val="00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3200" dirty="0" smtClean="0">
                <a:effectLst/>
              </a:rPr>
              <a:t>谁能当得起呢</a:t>
            </a:r>
            <a:r>
              <a:rPr lang="zh-CN" altLang="en-US" sz="3200" dirty="0" smtClean="0">
                <a:effectLst/>
              </a:rPr>
              <a:t>？</a:t>
            </a:r>
            <a:endParaRPr lang="en-US" altLang="zh-CN" sz="3200" dirty="0" smtClean="0">
              <a:effectLst/>
            </a:endParaRPr>
          </a:p>
          <a:p>
            <a:pPr marL="0" indent="0">
              <a:buNone/>
            </a:pPr>
            <a:r>
              <a:rPr lang="en-US" altLang="zh-CN" sz="3200" dirty="0" smtClean="0">
                <a:effectLst/>
              </a:rPr>
              <a:t>who </a:t>
            </a:r>
            <a:r>
              <a:rPr lang="en-US" altLang="zh-CN" sz="3200" dirty="0">
                <a:effectLst/>
              </a:rPr>
              <a:t>can endure the day of his </a:t>
            </a:r>
            <a:r>
              <a:rPr lang="en-US" altLang="zh-CN" sz="3200" dirty="0" smtClean="0">
                <a:effectLst/>
              </a:rPr>
              <a:t>coming</a:t>
            </a:r>
            <a:r>
              <a:rPr lang="zh-CN" altLang="zh-CN" sz="3200" dirty="0">
                <a:effectLst/>
              </a:rPr>
              <a:t>？</a:t>
            </a:r>
            <a:endParaRPr lang="en-US" altLang="zh-CN" sz="3200" dirty="0" smtClean="0">
              <a:effectLst/>
            </a:endParaRPr>
          </a:p>
          <a:p>
            <a:pPr marL="342900" lvl="1" indent="0">
              <a:buNone/>
            </a:pPr>
            <a:endParaRPr lang="en-US" altLang="zh-CN" sz="3200" dirty="0" smtClean="0">
              <a:effectLst/>
            </a:endParaRPr>
          </a:p>
          <a:p>
            <a:r>
              <a:rPr lang="zh-CN" altLang="en-US" sz="3200" dirty="0" smtClean="0">
                <a:effectLst/>
              </a:rPr>
              <a:t>谁</a:t>
            </a:r>
            <a:r>
              <a:rPr lang="zh-CN" altLang="zh-CN" sz="3200" dirty="0" smtClean="0">
                <a:effectLst/>
              </a:rPr>
              <a:t>能立得住呢</a:t>
            </a:r>
            <a:r>
              <a:rPr lang="zh-CN" altLang="zh-CN" sz="3200" dirty="0" smtClean="0">
                <a:effectLst/>
              </a:rPr>
              <a:t>？</a:t>
            </a:r>
            <a:endParaRPr lang="en-US" altLang="zh-CN" sz="3200" dirty="0" smtClean="0">
              <a:effectLst/>
            </a:endParaRPr>
          </a:p>
          <a:p>
            <a:pPr marL="0" indent="0">
              <a:buNone/>
            </a:pPr>
            <a:r>
              <a:rPr lang="en-US" altLang="zh-CN" sz="3200" dirty="0" smtClean="0">
                <a:effectLst/>
              </a:rPr>
              <a:t>who </a:t>
            </a:r>
            <a:r>
              <a:rPr lang="en-US" altLang="zh-CN" sz="3200" dirty="0">
                <a:effectLst/>
              </a:rPr>
              <a:t>can stand when he </a:t>
            </a:r>
            <a:r>
              <a:rPr lang="en-US" altLang="zh-CN" sz="3200" dirty="0" smtClean="0">
                <a:effectLst/>
              </a:rPr>
              <a:t>appears</a:t>
            </a:r>
            <a:r>
              <a:rPr lang="zh-CN" altLang="en-US" sz="3200" dirty="0" smtClean="0">
                <a:effectLst/>
              </a:rPr>
              <a:t>？</a:t>
            </a:r>
            <a:endParaRPr lang="en-US" altLang="zh-CN" sz="3200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924381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故事">
  <a:themeElements>
    <a:clrScheme name="Story">
      <a:dk1>
        <a:sysClr val="windowText" lastClr="000000"/>
      </a:dk1>
      <a:lt1>
        <a:sysClr val="window" lastClr="FFFFFF"/>
      </a:lt1>
      <a:dk2>
        <a:srgbClr val="212121"/>
      </a:dk2>
      <a:lt2>
        <a:srgbClr val="CDD4D7"/>
      </a:lt2>
      <a:accent1>
        <a:srgbClr val="1D86CD"/>
      </a:accent1>
      <a:accent2>
        <a:srgbClr val="732E9A"/>
      </a:accent2>
      <a:accent3>
        <a:srgbClr val="B50B1B"/>
      </a:accent3>
      <a:accent4>
        <a:srgbClr val="E8950E"/>
      </a:accent4>
      <a:accent5>
        <a:srgbClr val="55992B"/>
      </a:accent5>
      <a:accent6>
        <a:srgbClr val="2C9C89"/>
      </a:accent6>
      <a:hlink>
        <a:srgbClr val="EC4D4D"/>
      </a:hlink>
      <a:folHlink>
        <a:srgbClr val="F8CE8A"/>
      </a:folHlink>
    </a:clrScheme>
    <a:fontScheme name="Story">
      <a:maj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Story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50000"/>
                <a:lumMod val="120000"/>
              </a:schemeClr>
              <a:schemeClr val="phClr">
                <a:satMod val="350000"/>
                <a:lumMod val="150000"/>
              </a:schemeClr>
            </a:duotone>
          </a:blip>
          <a:tile tx="0" ty="0" sx="20000" sy="20000" flip="none" algn="ctr"/>
        </a:blipFill>
        <a:gradFill rotWithShape="1">
          <a:gsLst>
            <a:gs pos="0">
              <a:schemeClr val="phClr">
                <a:shade val="20000"/>
                <a:satMod val="130000"/>
              </a:schemeClr>
            </a:gs>
            <a:gs pos="50000">
              <a:schemeClr val="phClr">
                <a:shade val="90000"/>
                <a:satMod val="130000"/>
              </a:schemeClr>
            </a:gs>
            <a:gs pos="100000">
              <a:schemeClr val="phClr">
                <a:shade val="100000"/>
                <a:satMod val="200000"/>
                <a:lumMod val="120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2100000" sx="104000" sy="104000" algn="br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127000" dist="63500" dir="5400000" sx="103000" sy="103000" rotWithShape="0">
              <a:srgbClr val="000000">
                <a:alpha val="75000"/>
              </a:srgbClr>
            </a:outerShdw>
          </a:effectLst>
          <a:scene3d>
            <a:camera prst="perspectiveFront" fov="3000000"/>
            <a:lightRig rig="balanced" dir="t">
              <a:rot lat="0" lon="0" rev="18000000"/>
            </a:lightRig>
          </a:scene3d>
          <a:sp3d prstMaterial="plastic">
            <a:bevelT w="254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50000"/>
              </a:schemeClr>
              <a:schemeClr val="phClr">
                <a:tint val="60000"/>
                <a:satMod val="40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主题">
  <a:themeElements>
    <a:clrScheme name="办公室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办公室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办公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故事.thmx</Template>
  <TotalTime>830</TotalTime>
  <Words>671</Words>
  <Application>Microsoft Macintosh PowerPoint</Application>
  <PresentationFormat>全屏显示(4:3)</PresentationFormat>
  <Paragraphs>95</Paragraphs>
  <Slides>22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3" baseType="lpstr">
      <vt:lpstr>故事</vt:lpstr>
      <vt:lpstr>公义的主必忽然降临 </vt:lpstr>
      <vt:lpstr>PowerPoint 演示文稿</vt:lpstr>
      <vt:lpstr>一、主必降临圣殿</vt:lpstr>
      <vt:lpstr>百姓的问题：公义的神在哪里？</vt:lpstr>
      <vt:lpstr>先锋使者</vt:lpstr>
      <vt:lpstr>你们寻求的主必忽然进入他的殿</vt:lpstr>
      <vt:lpstr>立约的使者</vt:lpstr>
      <vt:lpstr>他来的日子</vt:lpstr>
      <vt:lpstr>谁能当得起呢？谁能立得住呢？ </vt:lpstr>
      <vt:lpstr>“火”与“碱” </vt:lpstr>
      <vt:lpstr>二、主必洁净利未</vt:lpstr>
      <vt:lpstr>他必坐下</vt:lpstr>
      <vt:lpstr>从利未人到百姓的洁净</vt:lpstr>
      <vt:lpstr>古时之日，上古之年</vt:lpstr>
      <vt:lpstr>三、主必审判恶人</vt:lpstr>
      <vt:lpstr> 罪恶为何没被审判？</vt:lpstr>
      <vt:lpstr>主必审判</vt:lpstr>
      <vt:lpstr>末世的审判与当下的世界</vt:lpstr>
      <vt:lpstr>四、主必保守雅各</vt:lpstr>
      <vt:lpstr>末后的复兴</vt:lpstr>
      <vt:lpstr>总 结</vt:lpstr>
      <vt:lpstr>PowerPoint 演示文稿</vt:lpstr>
    </vt:vector>
  </TitlesOfParts>
  <Company>dd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蒙恩的祭司：利未之约</dc:title>
  <dc:creator>Muqun Nan</dc:creator>
  <cp:lastModifiedBy>Muqun Nan</cp:lastModifiedBy>
  <cp:revision>34</cp:revision>
  <dcterms:created xsi:type="dcterms:W3CDTF">2019-09-13T06:13:38Z</dcterms:created>
  <dcterms:modified xsi:type="dcterms:W3CDTF">2019-10-05T01:32:25Z</dcterms:modified>
</cp:coreProperties>
</file>