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6" r:id="rId3"/>
    <p:sldId id="257" r:id="rId4"/>
    <p:sldId id="292" r:id="rId5"/>
    <p:sldId id="293" r:id="rId6"/>
    <p:sldId id="261" r:id="rId7"/>
    <p:sldId id="294" r:id="rId8"/>
    <p:sldId id="289" r:id="rId9"/>
    <p:sldId id="290" r:id="rId10"/>
    <p:sldId id="291" r:id="rId11"/>
    <p:sldId id="271" r:id="rId12"/>
    <p:sldId id="295" r:id="rId13"/>
    <p:sldId id="296" r:id="rId14"/>
    <p:sldId id="297" r:id="rId15"/>
    <p:sldId id="298" r:id="rId16"/>
    <p:sldId id="283" r:id="rId17"/>
    <p:sldId id="28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325" autoAdjust="0"/>
  </p:normalViewPr>
  <p:slideViewPr>
    <p:cSldViewPr snapToGrid="0" snapToObjects="1">
      <p:cViewPr>
        <p:scale>
          <a:sx n="81" d="100"/>
          <a:sy n="81" d="100"/>
        </p:scale>
        <p:origin x="-936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2" y="71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4CA46-3FFD-7F48-86B7-106608207FD5}" type="datetimeFigureOut">
              <a:rPr kumimoji="1" lang="zh-CN" altLang="en-US" smtClean="0"/>
              <a:t>19/10/13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A0D04-6E33-284E-896D-78A51713BC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9110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情节提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19/10/13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364151"/>
            <a:ext cx="7772400" cy="2524465"/>
          </a:xfrm>
          <a:solidFill>
            <a:srgbClr val="9ED0F1"/>
          </a:solidFill>
        </p:spPr>
        <p:txBody>
          <a:bodyPr/>
          <a:lstStyle/>
          <a:p>
            <a:r>
              <a:rPr lang="zh-CN" altLang="en-US" dirty="0" smtClean="0">
                <a:solidFill>
                  <a:srgbClr val="000000"/>
                </a:solidFill>
                <a:effectLst/>
              </a:rPr>
              <a:t>百姓当转向神</a:t>
            </a:r>
            <a:r>
              <a:rPr lang="en-US" altLang="zh-CN" dirty="0" smtClean="0">
                <a:solidFill>
                  <a:srgbClr val="000000"/>
                </a:solidFill>
                <a:effectLst/>
              </a:rPr>
              <a:t/>
            </a:r>
            <a:br>
              <a:rPr lang="en-US" altLang="zh-CN" dirty="0" smtClean="0">
                <a:solidFill>
                  <a:srgbClr val="000000"/>
                </a:solidFill>
                <a:effectLst/>
              </a:rPr>
            </a:br>
            <a:endParaRPr lang="en-AU" altLang="zh-CN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副标题 2"/>
          <p:cNvSpPr>
            <a:spLocks noGrp="1"/>
          </p:cNvSpPr>
          <p:nvPr>
            <p:ph type="subTitle" idx="1"/>
          </p:nvPr>
        </p:nvSpPr>
        <p:spPr>
          <a:xfrm>
            <a:off x="685800" y="4453094"/>
            <a:ext cx="7772400" cy="987834"/>
          </a:xfrm>
        </p:spPr>
        <p:txBody>
          <a:bodyPr>
            <a:noAutofit/>
          </a:bodyPr>
          <a:lstStyle/>
          <a:p>
            <a:r>
              <a:rPr kumimoji="1" lang="zh-CN" altLang="en-US" sz="4800" dirty="0" smtClean="0"/>
              <a:t>玛拉基书</a:t>
            </a:r>
            <a:r>
              <a:rPr kumimoji="1" lang="zh-CN" altLang="en-US" sz="4800" dirty="0" smtClean="0"/>
              <a:t>三</a:t>
            </a:r>
            <a:r>
              <a:rPr kumimoji="1" lang="en-US" altLang="zh-CN" sz="4800" dirty="0" smtClean="0"/>
              <a:t>7-</a:t>
            </a:r>
            <a:r>
              <a:rPr kumimoji="1" lang="en-US" altLang="zh-CN" sz="4800" dirty="0" smtClean="0"/>
              <a:t>12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745860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当献的供物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CN" sz="2400" dirty="0">
                <a:effectLst/>
              </a:rPr>
              <a:t>这里的供物，不是为献祭之用，而作圣所之用（利廿二</a:t>
            </a:r>
            <a:r>
              <a:rPr lang="en-AU" altLang="zh-CN" sz="2400" dirty="0">
                <a:effectLst/>
              </a:rPr>
              <a:t>2</a:t>
            </a:r>
            <a:r>
              <a:rPr lang="zh-CN" altLang="zh-CN" sz="2400" dirty="0">
                <a:effectLst/>
              </a:rPr>
              <a:t>、</a:t>
            </a:r>
            <a:r>
              <a:rPr lang="en-AU" altLang="zh-CN" sz="2400" dirty="0">
                <a:effectLst/>
              </a:rPr>
              <a:t>3</a:t>
            </a:r>
            <a:r>
              <a:rPr lang="zh-CN" altLang="zh-CN" sz="2400" dirty="0">
                <a:effectLst/>
              </a:rPr>
              <a:t>、</a:t>
            </a:r>
            <a:r>
              <a:rPr lang="en-AU" altLang="zh-CN" sz="2400" dirty="0">
                <a:effectLst/>
              </a:rPr>
              <a:t>12</a:t>
            </a:r>
            <a:r>
              <a:rPr lang="zh-CN" altLang="zh-CN" sz="2400" dirty="0">
                <a:effectLst/>
              </a:rPr>
              <a:t>、</a:t>
            </a:r>
            <a:r>
              <a:rPr lang="en-AU" altLang="zh-CN" sz="2400" dirty="0">
                <a:effectLst/>
              </a:rPr>
              <a:t>15</a:t>
            </a:r>
            <a:r>
              <a:rPr lang="zh-CN" altLang="zh-CN" sz="2400" dirty="0">
                <a:effectLst/>
              </a:rPr>
              <a:t>；民五</a:t>
            </a:r>
            <a:r>
              <a:rPr lang="en-AU" altLang="zh-CN" sz="2400" dirty="0">
                <a:effectLst/>
              </a:rPr>
              <a:t>9</a:t>
            </a:r>
            <a:r>
              <a:rPr lang="zh-CN" altLang="zh-CN" sz="2400" dirty="0">
                <a:effectLst/>
              </a:rPr>
              <a:t>，十五</a:t>
            </a:r>
            <a:r>
              <a:rPr lang="en-AU" altLang="zh-CN" sz="2400" dirty="0">
                <a:effectLst/>
              </a:rPr>
              <a:t>17-21</a:t>
            </a:r>
            <a:r>
              <a:rPr lang="zh-CN" altLang="zh-CN" sz="2400" dirty="0">
                <a:effectLst/>
              </a:rPr>
              <a:t>，十八</a:t>
            </a:r>
            <a:r>
              <a:rPr lang="en-AU" altLang="zh-CN" sz="2400" dirty="0">
                <a:effectLst/>
              </a:rPr>
              <a:t>8-20</a:t>
            </a:r>
            <a:r>
              <a:rPr lang="zh-CN" altLang="zh-CN" sz="2400" dirty="0">
                <a:effectLst/>
              </a:rPr>
              <a:t>）</a:t>
            </a:r>
            <a:r>
              <a:rPr lang="zh-CN" altLang="zh-CN" sz="2400" dirty="0" smtClean="0">
                <a:effectLst/>
              </a:rPr>
              <a:t>。</a:t>
            </a:r>
            <a:endParaRPr lang="en-US" altLang="zh-CN" sz="2400" dirty="0" smtClean="0">
              <a:effectLst/>
            </a:endParaRPr>
          </a:p>
          <a:p>
            <a:r>
              <a:rPr lang="zh-CN" altLang="zh-CN" sz="2400" dirty="0" smtClean="0">
                <a:effectLst/>
              </a:rPr>
              <a:t>主要为供给</a:t>
            </a:r>
            <a:r>
              <a:rPr lang="zh-CN" altLang="zh-CN" sz="2400" dirty="0">
                <a:effectLst/>
              </a:rPr>
              <a:t>祭司（出廿九</a:t>
            </a:r>
            <a:r>
              <a:rPr lang="en-AU" altLang="zh-CN" sz="2400" dirty="0">
                <a:effectLst/>
              </a:rPr>
              <a:t>27</a:t>
            </a:r>
            <a:r>
              <a:rPr lang="zh-CN" altLang="zh-CN" sz="2400" dirty="0">
                <a:effectLst/>
              </a:rPr>
              <a:t>、</a:t>
            </a:r>
            <a:r>
              <a:rPr lang="en-AU" altLang="zh-CN" sz="2400" dirty="0">
                <a:effectLst/>
              </a:rPr>
              <a:t>28</a:t>
            </a:r>
            <a:r>
              <a:rPr lang="zh-CN" altLang="zh-CN" sz="2400" dirty="0">
                <a:effectLst/>
              </a:rPr>
              <a:t>；利七</a:t>
            </a:r>
            <a:r>
              <a:rPr lang="en-AU" altLang="zh-CN" sz="2400" dirty="0">
                <a:effectLst/>
              </a:rPr>
              <a:t>32</a:t>
            </a:r>
            <a:r>
              <a:rPr lang="zh-CN" altLang="zh-CN" sz="2400" dirty="0">
                <a:effectLst/>
              </a:rPr>
              <a:t>、</a:t>
            </a:r>
            <a:r>
              <a:rPr lang="en-AU" altLang="zh-CN" sz="2400" dirty="0">
                <a:effectLst/>
              </a:rPr>
              <a:t>34</a:t>
            </a:r>
            <a:r>
              <a:rPr lang="zh-CN" altLang="zh-CN" sz="2400" dirty="0">
                <a:effectLst/>
              </a:rPr>
              <a:t>，十</a:t>
            </a:r>
            <a:r>
              <a:rPr lang="en-AU" altLang="zh-CN" sz="2400" dirty="0">
                <a:effectLst/>
              </a:rPr>
              <a:t>14</a:t>
            </a:r>
            <a:r>
              <a:rPr lang="zh-CN" altLang="zh-CN" sz="2400" dirty="0">
                <a:effectLst/>
              </a:rPr>
              <a:t>，廿二</a:t>
            </a:r>
            <a:r>
              <a:rPr lang="en-AU" altLang="zh-CN" sz="2400" dirty="0">
                <a:effectLst/>
              </a:rPr>
              <a:t>12</a:t>
            </a:r>
            <a:r>
              <a:rPr lang="zh-CN" altLang="zh-CN" sz="2400" dirty="0">
                <a:effectLst/>
              </a:rPr>
              <a:t>；民五</a:t>
            </a:r>
            <a:r>
              <a:rPr lang="en-AU" altLang="zh-CN" sz="2400" dirty="0">
                <a:effectLst/>
              </a:rPr>
              <a:t>9</a:t>
            </a:r>
            <a:r>
              <a:rPr lang="zh-CN" altLang="zh-CN" sz="2400" dirty="0">
                <a:effectLst/>
              </a:rPr>
              <a:t>，六</a:t>
            </a:r>
            <a:r>
              <a:rPr lang="en-AU" altLang="zh-CN" sz="2400" dirty="0">
                <a:effectLst/>
              </a:rPr>
              <a:t>20</a:t>
            </a:r>
            <a:r>
              <a:rPr lang="zh-CN" altLang="zh-CN" sz="2400" dirty="0">
                <a:effectLst/>
              </a:rPr>
              <a:t>，十五</a:t>
            </a:r>
            <a:r>
              <a:rPr lang="en-AU" altLang="zh-CN" sz="2400" dirty="0">
                <a:effectLst/>
              </a:rPr>
              <a:t>17-21</a:t>
            </a:r>
            <a:r>
              <a:rPr lang="zh-CN" altLang="zh-CN" sz="2400" dirty="0">
                <a:effectLst/>
              </a:rPr>
              <a:t>，十八</a:t>
            </a:r>
            <a:r>
              <a:rPr lang="en-AU" altLang="zh-CN" sz="2400" dirty="0">
                <a:effectLst/>
              </a:rPr>
              <a:t>8</a:t>
            </a:r>
            <a:r>
              <a:rPr lang="zh-CN" altLang="zh-CN" sz="2400" dirty="0">
                <a:effectLst/>
              </a:rPr>
              <a:t>、</a:t>
            </a:r>
            <a:r>
              <a:rPr lang="en-AU" altLang="zh-CN" sz="2400" dirty="0">
                <a:effectLst/>
              </a:rPr>
              <a:t>11</a:t>
            </a:r>
            <a:r>
              <a:rPr lang="zh-CN" altLang="zh-CN" sz="2400" dirty="0">
                <a:effectLst/>
              </a:rPr>
              <a:t>、</a:t>
            </a:r>
            <a:r>
              <a:rPr lang="en-AU" altLang="zh-CN" sz="2400" dirty="0">
                <a:effectLst/>
              </a:rPr>
              <a:t>19</a:t>
            </a:r>
            <a:r>
              <a:rPr lang="zh-CN" altLang="zh-CN" sz="2400" dirty="0">
                <a:effectLst/>
              </a:rPr>
              <a:t>）</a:t>
            </a:r>
            <a:r>
              <a:rPr lang="zh-CN" altLang="zh-CN" sz="2400" dirty="0" smtClean="0">
                <a:effectLst/>
              </a:rPr>
              <a:t>。</a:t>
            </a:r>
            <a:endParaRPr lang="en-US" altLang="zh-CN" sz="2400" dirty="0" smtClean="0">
              <a:effectLst/>
            </a:endParaRPr>
          </a:p>
          <a:p>
            <a:r>
              <a:rPr lang="zh-CN" altLang="zh-CN" sz="2400" dirty="0" smtClean="0">
                <a:effectLst/>
              </a:rPr>
              <a:t>这些</a:t>
            </a:r>
            <a:r>
              <a:rPr lang="zh-CN" altLang="zh-CN" sz="2400" dirty="0">
                <a:effectLst/>
              </a:rPr>
              <a:t>供物大多是谷类，如果是祭牲，是胸部作为摇祭，或牛羊的腿部，或无酵饼，都可供祭司食用。这些输捐主要是维持圣职人员的生计，所以不可剥夺（参阅代下</a:t>
            </a:r>
            <a:r>
              <a:rPr lang="en-AU" altLang="zh-CN" sz="2400" dirty="0">
                <a:effectLst/>
              </a:rPr>
              <a:t>31</a:t>
            </a:r>
            <a:r>
              <a:rPr lang="zh-CN" altLang="zh-CN" sz="2400" dirty="0">
                <a:effectLst/>
              </a:rPr>
              <a:t>章及尼十三</a:t>
            </a:r>
            <a:r>
              <a:rPr lang="en-AU" altLang="zh-CN" sz="2400" dirty="0">
                <a:effectLst/>
              </a:rPr>
              <a:t>10</a:t>
            </a:r>
            <a:r>
              <a:rPr lang="zh-CN" altLang="zh-CN" sz="2400" dirty="0">
                <a:effectLst/>
              </a:rPr>
              <a:t>）</a:t>
            </a:r>
            <a:r>
              <a:rPr lang="zh-CN" altLang="zh-CN" sz="2400" dirty="0" smtClean="0">
                <a:effectLst/>
              </a:rPr>
              <a:t>。</a:t>
            </a:r>
            <a:endParaRPr lang="en-AU" altLang="zh-CN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04000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000000"/>
                </a:solidFill>
                <a:effectLst/>
              </a:rPr>
              <a:t>三、</a:t>
            </a:r>
            <a:r>
              <a:rPr lang="zh-CN" altLang="zh-CN" dirty="0">
                <a:solidFill>
                  <a:schemeClr val="bg1"/>
                </a:solidFill>
                <a:effectLst/>
              </a:rPr>
              <a:t>品尝主恩的邀请</a:t>
            </a:r>
            <a:r>
              <a:rPr lang="en-AU" altLang="zh-CN" dirty="0">
                <a:solidFill>
                  <a:schemeClr val="bg1"/>
                </a:solidFill>
                <a:effectLst/>
              </a:rPr>
              <a:t> </a:t>
            </a:r>
            <a:endParaRPr lang="en-AU" altLang="zh-CN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869140"/>
            <a:ext cx="7770813" cy="4575301"/>
          </a:xfrm>
        </p:spPr>
        <p:txBody>
          <a:bodyPr>
            <a:normAutofit/>
          </a:bodyPr>
          <a:lstStyle/>
          <a:p>
            <a:r>
              <a:rPr lang="en-AU" altLang="zh-CN" sz="3200" dirty="0">
                <a:effectLst/>
              </a:rPr>
              <a:t>3:10 </a:t>
            </a:r>
            <a:r>
              <a:rPr lang="zh-CN" altLang="zh-CN" sz="3200" dirty="0">
                <a:effectLst/>
              </a:rPr>
              <a:t>万军之耶和华说：你们要将当纳的十分之一全然送入仓库，使我家有粮，以此试试我，是否为你们敞开天上的窗户，倾福与你们，甚至无处可容。</a:t>
            </a:r>
            <a:endParaRPr lang="en-AU" altLang="zh-CN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78411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effectLst/>
              </a:rPr>
              <a:t>“以此试试</a:t>
            </a:r>
            <a:r>
              <a:rPr lang="zh-CN" altLang="zh-CN" dirty="0" smtClean="0">
                <a:effectLst/>
              </a:rPr>
              <a:t>我”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>
                <a:effectLst/>
              </a:rPr>
              <a:t>试验神</a:t>
            </a:r>
            <a:endParaRPr lang="en-US" altLang="zh-CN" sz="2800" dirty="0" smtClean="0">
              <a:effectLst/>
            </a:endParaRPr>
          </a:p>
          <a:p>
            <a:pPr marL="342900" lvl="1" indent="0">
              <a:buNone/>
            </a:pPr>
            <a:r>
              <a:rPr lang="zh-CN" altLang="zh-CN" sz="2600" dirty="0">
                <a:effectLst/>
              </a:rPr>
              <a:t>神要证实祂应许的真实</a:t>
            </a:r>
            <a:r>
              <a:rPr lang="zh-CN" altLang="zh-CN" sz="2400" dirty="0" smtClean="0">
                <a:effectLst/>
              </a:rPr>
              <a:t>性（</a:t>
            </a:r>
            <a:r>
              <a:rPr lang="zh-CN" altLang="zh-CN" sz="2400" dirty="0">
                <a:effectLst/>
              </a:rPr>
              <a:t>可参阅出四</a:t>
            </a:r>
            <a:r>
              <a:rPr lang="en-AU" altLang="zh-CN" sz="2400" dirty="0">
                <a:effectLst/>
              </a:rPr>
              <a:t>1-9</a:t>
            </a:r>
            <a:r>
              <a:rPr lang="zh-CN" altLang="zh-CN" sz="2400" dirty="0">
                <a:effectLst/>
              </a:rPr>
              <a:t>；士六</a:t>
            </a:r>
            <a:r>
              <a:rPr lang="en-AU" altLang="zh-CN" sz="2400" dirty="0">
                <a:effectLst/>
              </a:rPr>
              <a:t>36-40</a:t>
            </a:r>
            <a:r>
              <a:rPr lang="zh-CN" altLang="zh-CN" sz="2400" dirty="0">
                <a:effectLst/>
              </a:rPr>
              <a:t>；王上十八</a:t>
            </a:r>
            <a:r>
              <a:rPr lang="en-AU" altLang="zh-CN" sz="2400" dirty="0">
                <a:effectLst/>
              </a:rPr>
              <a:t>22-46</a:t>
            </a:r>
            <a:r>
              <a:rPr lang="zh-CN" altLang="zh-CN" sz="2400" dirty="0">
                <a:effectLst/>
              </a:rPr>
              <a:t>；赛七</a:t>
            </a:r>
            <a:r>
              <a:rPr lang="en-AU" altLang="zh-CN" sz="2400" dirty="0">
                <a:effectLst/>
              </a:rPr>
              <a:t>10-17</a:t>
            </a:r>
            <a:r>
              <a:rPr lang="zh-CN" altLang="zh-CN" sz="2400" dirty="0">
                <a:effectLst/>
              </a:rPr>
              <a:t>；耶廿八</a:t>
            </a:r>
            <a:r>
              <a:rPr lang="en-AU" altLang="zh-CN" sz="2400" dirty="0">
                <a:effectLst/>
              </a:rPr>
              <a:t>16-17</a:t>
            </a:r>
            <a:r>
              <a:rPr lang="zh-CN" altLang="zh-CN" sz="2400" dirty="0">
                <a:effectLst/>
              </a:rPr>
              <a:t>。</a:t>
            </a:r>
            <a:r>
              <a:rPr lang="zh-CN" altLang="zh-CN" sz="2400" dirty="0" smtClean="0">
                <a:effectLst/>
              </a:rPr>
              <a:t>）</a:t>
            </a:r>
            <a:endParaRPr lang="en-US" altLang="zh-CN" sz="2800" dirty="0" smtClean="0">
              <a:effectLst/>
            </a:endParaRPr>
          </a:p>
          <a:p>
            <a:r>
              <a:rPr lang="zh-CN" altLang="en-US" sz="2800" dirty="0" smtClean="0">
                <a:effectLst/>
              </a:rPr>
              <a:t>试探神</a:t>
            </a:r>
            <a:endParaRPr lang="en-US" altLang="zh-CN" sz="2800" dirty="0" smtClean="0">
              <a:effectLst/>
            </a:endParaRPr>
          </a:p>
          <a:p>
            <a:pPr marL="342900" lvl="1" indent="0">
              <a:buNone/>
            </a:pPr>
            <a:r>
              <a:rPr lang="zh-CN" altLang="en-US" sz="2600" dirty="0" smtClean="0">
                <a:effectLst/>
              </a:rPr>
              <a:t>人硬心，为了满足私欲而利用上帝（参见诗九五</a:t>
            </a:r>
            <a:r>
              <a:rPr lang="en-US" altLang="zh-CN" sz="2600" dirty="0" smtClean="0">
                <a:effectLst/>
              </a:rPr>
              <a:t>8-10</a:t>
            </a:r>
            <a:r>
              <a:rPr lang="zh-CN" altLang="en-US" sz="2600" dirty="0" smtClean="0">
                <a:effectLst/>
              </a:rPr>
              <a:t>；太四</a:t>
            </a:r>
            <a:r>
              <a:rPr lang="en-US" altLang="zh-CN" sz="2600" dirty="0" smtClean="0">
                <a:effectLst/>
              </a:rPr>
              <a:t>7</a:t>
            </a:r>
            <a:r>
              <a:rPr lang="zh-CN" altLang="en-US" sz="2600" dirty="0" smtClean="0">
                <a:effectLst/>
              </a:rPr>
              <a:t>）</a:t>
            </a:r>
            <a:endParaRPr lang="en-US" altLang="zh-CN" sz="2600" dirty="0" smtClean="0">
              <a:effectLst/>
            </a:endParaRPr>
          </a:p>
          <a:p>
            <a:pPr marL="0" indent="0">
              <a:buNone/>
            </a:pPr>
            <a:endParaRPr lang="en-US" altLang="zh-CN" sz="2800" dirty="0" smtClean="0">
              <a:effectLst/>
            </a:endParaRPr>
          </a:p>
          <a:p>
            <a:pPr marL="0" indent="0">
              <a:buNone/>
            </a:pP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18413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effectLst/>
              </a:rPr>
              <a:t>倾福与你们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8974" y="1550894"/>
            <a:ext cx="8528651" cy="4575269"/>
          </a:xfrm>
        </p:spPr>
        <p:txBody>
          <a:bodyPr>
            <a:noAutofit/>
          </a:bodyPr>
          <a:lstStyle/>
          <a:p>
            <a:pPr marL="0" indent="0">
              <a:lnSpc>
                <a:spcPts val="2180"/>
              </a:lnSpc>
              <a:spcBef>
                <a:spcPts val="1400"/>
              </a:spcBef>
              <a:buNone/>
            </a:pPr>
            <a:endParaRPr lang="en-US" altLang="zh-CN" sz="2400" dirty="0" smtClean="0"/>
          </a:p>
          <a:p>
            <a:pPr marL="0" indent="0">
              <a:lnSpc>
                <a:spcPts val="2180"/>
              </a:lnSpc>
              <a:spcBef>
                <a:spcPts val="1400"/>
              </a:spcBef>
              <a:buNone/>
            </a:pPr>
            <a:r>
              <a:rPr lang="zh-CN" altLang="en-US" sz="2400" dirty="0" smtClean="0"/>
              <a:t>箴</a:t>
            </a:r>
            <a:r>
              <a:rPr lang="en-US" altLang="zh-CN" sz="2400" dirty="0" smtClean="0"/>
              <a:t>3</a:t>
            </a:r>
            <a:r>
              <a:rPr lang="en-US" altLang="zh-CN" sz="2400" dirty="0"/>
              <a:t>:5 </a:t>
            </a:r>
            <a:r>
              <a:rPr lang="zh-CN" altLang="en-US" sz="2400" dirty="0"/>
              <a:t>你要专心仰赖耶和华，不可倚靠自己的聪明，</a:t>
            </a:r>
          </a:p>
          <a:p>
            <a:pPr marL="0" indent="0">
              <a:lnSpc>
                <a:spcPts val="2180"/>
              </a:lnSpc>
              <a:spcBef>
                <a:spcPts val="1400"/>
              </a:spcBef>
              <a:buNone/>
            </a:pPr>
            <a:r>
              <a:rPr lang="en-US" altLang="zh-CN" sz="2400" dirty="0" smtClean="0"/>
              <a:t>6 </a:t>
            </a:r>
            <a:r>
              <a:rPr lang="zh-CN" altLang="en-US" sz="2400" dirty="0"/>
              <a:t>在你一切所行的事上都要认定他，他必指引你的路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0" indent="0">
              <a:lnSpc>
                <a:spcPts val="2180"/>
              </a:lnSpc>
              <a:spcBef>
                <a:spcPts val="1400"/>
              </a:spcBef>
              <a:buNone/>
            </a:pPr>
            <a:r>
              <a:rPr lang="en-US" altLang="zh-CN" sz="2400" dirty="0" smtClean="0"/>
              <a:t>7</a:t>
            </a:r>
            <a:r>
              <a:rPr lang="zh-CN" altLang="en-US" sz="2400" dirty="0" smtClean="0"/>
              <a:t>不要自以为</a:t>
            </a:r>
            <a:r>
              <a:rPr lang="zh-CN" altLang="en-US" sz="2400" dirty="0"/>
              <a:t>有智慧；要敬畏耶和华，远离恶事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0" indent="0">
              <a:lnSpc>
                <a:spcPts val="2180"/>
              </a:lnSpc>
              <a:spcBef>
                <a:spcPts val="1400"/>
              </a:spcBef>
              <a:buNone/>
            </a:pPr>
            <a:r>
              <a:rPr lang="en-US" altLang="zh-CN" sz="2400" dirty="0" smtClean="0"/>
              <a:t>8 </a:t>
            </a:r>
            <a:r>
              <a:rPr lang="zh-CN" altLang="en-US" sz="2400" dirty="0"/>
              <a:t>这便医治你的肚脐，滋润你的百骨。</a:t>
            </a:r>
          </a:p>
          <a:p>
            <a:pPr marL="0" indent="0">
              <a:lnSpc>
                <a:spcPts val="2180"/>
              </a:lnSpc>
              <a:spcBef>
                <a:spcPts val="1400"/>
              </a:spcBef>
              <a:buNone/>
            </a:pPr>
            <a:r>
              <a:rPr lang="en-US" altLang="zh-CN" sz="2400" dirty="0" smtClean="0"/>
              <a:t>9 </a:t>
            </a:r>
            <a:r>
              <a:rPr lang="zh-CN" altLang="en-US" sz="2400" dirty="0"/>
              <a:t>你要以财物和一切初熟的土产尊荣耶和华。</a:t>
            </a:r>
          </a:p>
          <a:p>
            <a:pPr marL="0" indent="0">
              <a:lnSpc>
                <a:spcPts val="2180"/>
              </a:lnSpc>
              <a:spcBef>
                <a:spcPts val="1400"/>
              </a:spcBef>
              <a:buNone/>
            </a:pPr>
            <a:r>
              <a:rPr lang="en-US" altLang="zh-CN" sz="2400" dirty="0" smtClean="0"/>
              <a:t>10 </a:t>
            </a:r>
            <a:r>
              <a:rPr lang="zh-CN" altLang="en-US" sz="2400" dirty="0"/>
              <a:t>这样，你的仓房必充满有余；你的酒榨有新酒盈溢。</a:t>
            </a:r>
          </a:p>
          <a:p>
            <a:pPr marL="0" indent="0">
              <a:lnSpc>
                <a:spcPts val="2180"/>
              </a:lnSpc>
              <a:spcBef>
                <a:spcPts val="1400"/>
              </a:spcBef>
              <a:buNone/>
            </a:pPr>
            <a:r>
              <a:rPr lang="en-US" altLang="zh-CN" sz="2400" dirty="0" smtClean="0"/>
              <a:t>11 </a:t>
            </a:r>
            <a:r>
              <a:rPr lang="zh-CN" altLang="en-US" sz="2400" dirty="0"/>
              <a:t>我儿，你不可轻看耶和华的管教（或译：惩治），也不可厌烦他的责备；</a:t>
            </a:r>
          </a:p>
          <a:p>
            <a:pPr marL="0" indent="0">
              <a:lnSpc>
                <a:spcPts val="2180"/>
              </a:lnSpc>
              <a:spcBef>
                <a:spcPts val="1400"/>
              </a:spcBef>
              <a:buNone/>
            </a:pPr>
            <a:r>
              <a:rPr lang="en-US" altLang="zh-CN" sz="2400" dirty="0" smtClean="0"/>
              <a:t>12 </a:t>
            </a:r>
            <a:r>
              <a:rPr lang="zh-CN" altLang="en-US" sz="2400" dirty="0"/>
              <a:t>因为耶和华所爱的，他必责备，正如父亲责备所喜爱的儿子。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82356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effectLst/>
              </a:rPr>
              <a:t>属灵</a:t>
            </a:r>
            <a:r>
              <a:rPr lang="zh-CN" altLang="zh-CN" dirty="0" smtClean="0">
                <a:effectLst/>
              </a:rPr>
              <a:t>的</a:t>
            </a:r>
            <a:r>
              <a:rPr lang="zh-CN" altLang="en-US" dirty="0" smtClean="0">
                <a:effectLst/>
              </a:rPr>
              <a:t>福气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5</a:t>
            </a:r>
            <a:r>
              <a:rPr lang="en-US" altLang="zh-CN" dirty="0"/>
              <a:t>:3 </a:t>
            </a:r>
            <a:r>
              <a:rPr lang="zh-CN" altLang="en-US" dirty="0"/>
              <a:t>“虚心的人有福了！因为天国是他们的。</a:t>
            </a:r>
          </a:p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en-US" altLang="zh-CN" dirty="0"/>
              <a:t>5:4 </a:t>
            </a:r>
            <a:r>
              <a:rPr lang="zh-CN" altLang="en-US" dirty="0"/>
              <a:t>哀恸的人有福了！因为他们必得安慰。</a:t>
            </a:r>
          </a:p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en-US" altLang="zh-CN" dirty="0"/>
              <a:t>5:5 </a:t>
            </a:r>
            <a:r>
              <a:rPr lang="zh-CN" altLang="en-US" dirty="0"/>
              <a:t>温柔的人有福了！因为他们必承受地土。</a:t>
            </a:r>
          </a:p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en-US" altLang="zh-CN" dirty="0"/>
              <a:t>5:6 </a:t>
            </a:r>
            <a:r>
              <a:rPr lang="zh-CN" altLang="en-US" dirty="0"/>
              <a:t>饥渴慕义的人有福了！因为他们必得饱足。</a:t>
            </a:r>
          </a:p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en-US" altLang="zh-CN" dirty="0"/>
              <a:t>5:7 </a:t>
            </a:r>
            <a:r>
              <a:rPr lang="zh-CN" altLang="en-US" dirty="0"/>
              <a:t>怜恤人的人有福了！因为他们必蒙怜恤。</a:t>
            </a:r>
          </a:p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en-US" altLang="zh-CN" dirty="0"/>
              <a:t>5:8 </a:t>
            </a:r>
            <a:r>
              <a:rPr lang="zh-CN" altLang="en-US" dirty="0"/>
              <a:t>清心的人有福了！因为他们必得见　神。</a:t>
            </a:r>
          </a:p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en-US" altLang="zh-CN" dirty="0"/>
              <a:t>5:9 </a:t>
            </a:r>
            <a:r>
              <a:rPr lang="zh-CN" altLang="en-US" dirty="0"/>
              <a:t>使人和睦的人有福了！因为他们必称为　神的儿子。</a:t>
            </a:r>
          </a:p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en-US" altLang="zh-CN" dirty="0"/>
              <a:t>5:10 </a:t>
            </a:r>
            <a:r>
              <a:rPr lang="zh-CN" altLang="en-US" dirty="0"/>
              <a:t>为义受逼迫的人有福了！因为天国是他们的。</a:t>
            </a:r>
          </a:p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en-US" altLang="zh-CN" dirty="0"/>
              <a:t>5:11 </a:t>
            </a:r>
            <a:r>
              <a:rPr lang="zh-CN" altLang="en-US" dirty="0"/>
              <a:t>人若因我辱骂你们，逼迫你们，捏造各样坏话毁谤你们，你们就有福了！</a:t>
            </a:r>
          </a:p>
          <a:p>
            <a:pPr marL="0" indent="0">
              <a:lnSpc>
                <a:spcPts val="2080"/>
              </a:lnSpc>
              <a:spcBef>
                <a:spcPts val="800"/>
              </a:spcBef>
              <a:buNone/>
            </a:pPr>
            <a:r>
              <a:rPr lang="en-US" altLang="zh-CN" dirty="0"/>
              <a:t>5:12 </a:t>
            </a:r>
            <a:r>
              <a:rPr lang="zh-CN" altLang="en-US" dirty="0"/>
              <a:t>应当欢喜快乐，因为你们在天上的赏赐是大的。在你们以前的先知，人也是这样逼迫他们。”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93023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天上各样属灵的福气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弗</a:t>
            </a:r>
            <a:r>
              <a:rPr lang="en-US" altLang="zh-CN" dirty="0" smtClean="0"/>
              <a:t>1</a:t>
            </a:r>
            <a:r>
              <a:rPr lang="en-US" altLang="zh-CN" dirty="0"/>
              <a:t>:3 </a:t>
            </a:r>
            <a:r>
              <a:rPr lang="zh-CN" altLang="en-US" dirty="0"/>
              <a:t>愿颂赞归与我们主耶稣基督的父　神！他在基督里曾赐给我们天上各样属灵的福气：</a:t>
            </a:r>
          </a:p>
          <a:p>
            <a:pPr marL="0" indent="0">
              <a:buNone/>
            </a:pPr>
            <a:r>
              <a:rPr lang="en-US" altLang="zh-CN" dirty="0"/>
              <a:t>1:4 </a:t>
            </a:r>
            <a:r>
              <a:rPr lang="zh-CN" altLang="en-US" dirty="0"/>
              <a:t>就如　神从创立世界以前，在基督里拣选了我们，使我们在他面前成为圣洁，无有瑕疵；</a:t>
            </a:r>
          </a:p>
          <a:p>
            <a:pPr marL="0" indent="0">
              <a:buNone/>
            </a:pPr>
            <a:r>
              <a:rPr lang="en-US" altLang="zh-CN" dirty="0"/>
              <a:t>1:5 </a:t>
            </a:r>
            <a:r>
              <a:rPr lang="zh-CN" altLang="en-US" dirty="0"/>
              <a:t>又因爱我们，就按着自己的意旨所喜悦的，预定我们藉着耶稣基督得儿子的名分，</a:t>
            </a:r>
          </a:p>
          <a:p>
            <a:pPr marL="0" indent="0">
              <a:buNone/>
            </a:pPr>
            <a:r>
              <a:rPr lang="en-US" altLang="zh-CN" dirty="0"/>
              <a:t>1:6 </a:t>
            </a:r>
            <a:r>
              <a:rPr lang="zh-CN" altLang="en-US" dirty="0"/>
              <a:t>使他荣耀的恩典得着称赞；这恩典是他在爱子里所赐给我们的。</a:t>
            </a:r>
          </a:p>
          <a:p>
            <a:pPr marL="0" indent="0">
              <a:buNone/>
            </a:pPr>
            <a:r>
              <a:rPr lang="en-US" altLang="zh-CN" dirty="0"/>
              <a:t>1:7 </a:t>
            </a:r>
            <a:r>
              <a:rPr lang="zh-CN" altLang="en-US" dirty="0"/>
              <a:t>我们藉这爱子的血得蒙救赎，过犯得以赦免，乃是照他丰富的恩典。</a:t>
            </a:r>
          </a:p>
          <a:p>
            <a:pPr marL="0" indent="0">
              <a:buNone/>
            </a:pPr>
            <a:r>
              <a:rPr lang="en-US" altLang="zh-CN" dirty="0"/>
              <a:t>1:8 </a:t>
            </a:r>
            <a:r>
              <a:rPr lang="zh-CN" altLang="en-US" dirty="0"/>
              <a:t>这恩典是　神用诸般智慧聪明，充充足足赏给我们的</a:t>
            </a:r>
            <a:r>
              <a:rPr lang="zh-CN" altLang="en-US" dirty="0" smtClean="0"/>
              <a:t>；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4170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kumimoji="1" lang="zh-CN" altLang="en-US" sz="5400" dirty="0" smtClean="0">
                <a:solidFill>
                  <a:srgbClr val="000000"/>
                </a:solidFill>
              </a:rPr>
              <a:t>四</a:t>
            </a:r>
            <a:r>
              <a:rPr kumimoji="1" lang="zh-CN" altLang="en-US" sz="5400" dirty="0" smtClean="0">
                <a:solidFill>
                  <a:srgbClr val="000000"/>
                </a:solidFill>
              </a:rPr>
              <a:t>、</a:t>
            </a:r>
            <a:r>
              <a:rPr lang="zh-CN" altLang="zh-CN" sz="5400" dirty="0">
                <a:solidFill>
                  <a:srgbClr val="000000"/>
                </a:solidFill>
                <a:effectLst/>
              </a:rPr>
              <a:t>上帝责备蝗虫</a:t>
            </a:r>
            <a:r>
              <a:rPr lang="en-AU" altLang="zh-CN" sz="5400" dirty="0">
                <a:solidFill>
                  <a:srgbClr val="000000"/>
                </a:solidFill>
                <a:effectLst/>
              </a:rPr>
              <a:t> </a:t>
            </a:r>
            <a:endParaRPr kumimoji="1" lang="zh-CN" altLang="en-US" sz="54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altLang="zh-CN" sz="2800" dirty="0">
                <a:effectLst/>
              </a:rPr>
              <a:t>3:11 </a:t>
            </a:r>
            <a:r>
              <a:rPr lang="zh-CN" altLang="zh-CN" sz="2800" dirty="0">
                <a:effectLst/>
              </a:rPr>
              <a:t>万军之耶和华说：我必为你们斥责蝗虫（原文是吞噬者），不容它毁坏你们的土产。你们田间的葡萄树在未熟之先也不掉果子。</a:t>
            </a:r>
            <a:endParaRPr lang="en-AU" altLang="zh-C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56095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kumimoji="1" lang="zh-CN" altLang="en-US" sz="5400" dirty="0" smtClean="0">
                <a:solidFill>
                  <a:srgbClr val="000000"/>
                </a:solidFill>
              </a:rPr>
              <a:t>五</a:t>
            </a:r>
            <a:r>
              <a:rPr kumimoji="1" lang="zh-CN" altLang="en-US" sz="5400" dirty="0" smtClean="0">
                <a:solidFill>
                  <a:srgbClr val="000000"/>
                </a:solidFill>
              </a:rPr>
              <a:t>、</a:t>
            </a:r>
            <a:r>
              <a:rPr lang="zh-CN" altLang="zh-CN" sz="5400" dirty="0" smtClean="0">
                <a:solidFill>
                  <a:srgbClr val="000000"/>
                </a:solidFill>
                <a:effectLst/>
              </a:rPr>
              <a:t>上帝</a:t>
            </a:r>
            <a:r>
              <a:rPr lang="zh-CN" altLang="en-US" sz="5400" dirty="0" smtClean="0">
                <a:solidFill>
                  <a:srgbClr val="000000"/>
                </a:solidFill>
                <a:effectLst/>
              </a:rPr>
              <a:t>的重申</a:t>
            </a:r>
            <a:r>
              <a:rPr lang="en-AU" altLang="zh-CN" sz="5400" dirty="0" smtClean="0">
                <a:solidFill>
                  <a:srgbClr val="000000"/>
                </a:solidFill>
                <a:effectLst/>
              </a:rPr>
              <a:t> </a:t>
            </a:r>
            <a:endParaRPr kumimoji="1" lang="zh-CN" altLang="en-US" sz="54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AU" altLang="zh-CN" sz="3600" dirty="0" smtClean="0">
              <a:effectLst/>
            </a:endParaRPr>
          </a:p>
          <a:p>
            <a:r>
              <a:rPr lang="en-AU" altLang="zh-CN" sz="3600" dirty="0" smtClean="0">
                <a:effectLst/>
              </a:rPr>
              <a:t>3</a:t>
            </a:r>
            <a:r>
              <a:rPr lang="en-AU" altLang="zh-CN" sz="3600" dirty="0">
                <a:effectLst/>
              </a:rPr>
              <a:t>:12 </a:t>
            </a:r>
            <a:r>
              <a:rPr lang="zh-CN" altLang="zh-CN" sz="3600" dirty="0">
                <a:effectLst/>
              </a:rPr>
              <a:t>万军之耶和华说：万国必称你们为有福的，因你们的地必成为喜乐之地。”</a:t>
            </a:r>
            <a:endParaRPr lang="en-AU" altLang="zh-CN" sz="3600" dirty="0">
              <a:effectLst/>
            </a:endParaRPr>
          </a:p>
          <a:p>
            <a:pPr marL="0" indent="0">
              <a:buNone/>
            </a:pPr>
            <a:endParaRPr lang="en-AU" altLang="zh-C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37222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2454" y="439037"/>
            <a:ext cx="8669751" cy="62092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AU" altLang="zh-CN" sz="2800" dirty="0" smtClean="0">
              <a:effectLst/>
            </a:endParaRPr>
          </a:p>
          <a:p>
            <a:pPr marL="0" indent="0">
              <a:buNone/>
            </a:pPr>
            <a:r>
              <a:rPr lang="en-AU" altLang="zh-CN" sz="2800" dirty="0" smtClean="0">
                <a:effectLst/>
              </a:rPr>
              <a:t>A </a:t>
            </a:r>
            <a:r>
              <a:rPr lang="zh-CN" altLang="zh-CN" sz="2800" dirty="0" smtClean="0">
                <a:effectLst/>
              </a:rPr>
              <a:t>百姓的质问</a:t>
            </a:r>
            <a:r>
              <a:rPr lang="zh-CN" altLang="zh-CN" sz="2800" dirty="0">
                <a:effectLst/>
              </a:rPr>
              <a:t>：我们当如何转向你</a:t>
            </a:r>
            <a:r>
              <a:rPr lang="en-AU" altLang="zh-CN" sz="2800" dirty="0">
                <a:effectLst/>
              </a:rPr>
              <a:t> (v.7)</a:t>
            </a:r>
          </a:p>
          <a:p>
            <a:pPr marL="0" indent="0">
              <a:buNone/>
            </a:pPr>
            <a:r>
              <a:rPr lang="en-AU" altLang="zh-CN" sz="2800" dirty="0">
                <a:effectLst/>
              </a:rPr>
              <a:t>  </a:t>
            </a:r>
            <a:r>
              <a:rPr lang="en-AU" altLang="zh-CN" sz="2800" dirty="0" smtClean="0">
                <a:effectLst/>
              </a:rPr>
              <a:t>  B </a:t>
            </a:r>
            <a:r>
              <a:rPr lang="zh-CN" altLang="zh-CN" sz="2800" dirty="0" smtClean="0">
                <a:effectLst/>
              </a:rPr>
              <a:t>上帝责备通</a:t>
            </a:r>
            <a:r>
              <a:rPr lang="zh-CN" altLang="zh-CN" sz="2800" dirty="0">
                <a:effectLst/>
              </a:rPr>
              <a:t>国：以色列通国夺取神之物</a:t>
            </a:r>
            <a:r>
              <a:rPr lang="en-AU" altLang="zh-CN" sz="2800" dirty="0">
                <a:effectLst/>
              </a:rPr>
              <a:t>(vv.8-9)</a:t>
            </a:r>
          </a:p>
          <a:p>
            <a:pPr marL="0" indent="0">
              <a:buNone/>
            </a:pPr>
            <a:r>
              <a:rPr lang="en-AU" altLang="zh-CN" sz="2800" dirty="0">
                <a:effectLst/>
              </a:rPr>
              <a:t>    </a:t>
            </a:r>
            <a:r>
              <a:rPr lang="en-AU" altLang="zh-CN" sz="2800" dirty="0" smtClean="0">
                <a:effectLst/>
              </a:rPr>
              <a:t>     </a:t>
            </a:r>
            <a:r>
              <a:rPr lang="en-AU" altLang="zh-CN" sz="2800" dirty="0" smtClean="0">
                <a:solidFill>
                  <a:srgbClr val="FFFF00"/>
                </a:solidFill>
                <a:effectLst/>
              </a:rPr>
              <a:t>C </a:t>
            </a:r>
            <a:r>
              <a:rPr lang="zh-CN" altLang="zh-CN" sz="2800" dirty="0" smtClean="0">
                <a:solidFill>
                  <a:srgbClr val="FFFF00"/>
                </a:solidFill>
                <a:effectLst/>
              </a:rPr>
              <a:t>品尝</a:t>
            </a:r>
            <a:r>
              <a:rPr lang="zh-CN" altLang="zh-CN" sz="2800" dirty="0">
                <a:solidFill>
                  <a:srgbClr val="FFFF00"/>
                </a:solidFill>
                <a:effectLst/>
              </a:rPr>
              <a:t>主恩的邀请：十一全然送入神的仓库</a:t>
            </a:r>
            <a:r>
              <a:rPr lang="en-AU" altLang="zh-CN" sz="2800" dirty="0">
                <a:solidFill>
                  <a:srgbClr val="FFFF00"/>
                </a:solidFill>
                <a:effectLst/>
              </a:rPr>
              <a:t>(v.10)</a:t>
            </a:r>
          </a:p>
          <a:p>
            <a:pPr marL="0" indent="0">
              <a:buNone/>
            </a:pPr>
            <a:r>
              <a:rPr lang="en-AU" altLang="zh-CN" sz="2800" dirty="0">
                <a:effectLst/>
              </a:rPr>
              <a:t>   </a:t>
            </a:r>
            <a:r>
              <a:rPr lang="en-AU" altLang="zh-CN" sz="2800" dirty="0" smtClean="0">
                <a:effectLst/>
              </a:rPr>
              <a:t>  B’ </a:t>
            </a:r>
            <a:r>
              <a:rPr lang="zh-CN" altLang="zh-CN" sz="2800" dirty="0" smtClean="0">
                <a:effectLst/>
              </a:rPr>
              <a:t>上帝责备</a:t>
            </a:r>
            <a:r>
              <a:rPr lang="zh-CN" altLang="zh-CN" sz="2800" dirty="0">
                <a:effectLst/>
              </a:rPr>
              <a:t>蝗虫：不容它毁坏你们的土产</a:t>
            </a:r>
            <a:r>
              <a:rPr lang="en-AU" altLang="zh-CN" sz="2800" dirty="0">
                <a:effectLst/>
              </a:rPr>
              <a:t>(v.11)</a:t>
            </a:r>
          </a:p>
          <a:p>
            <a:pPr marL="0" indent="0">
              <a:buNone/>
            </a:pPr>
            <a:r>
              <a:rPr lang="en-AU" altLang="zh-CN" sz="2800" dirty="0">
                <a:effectLst/>
              </a:rPr>
              <a:t>A</a:t>
            </a:r>
            <a:r>
              <a:rPr lang="en-AU" altLang="zh-CN" sz="2800" dirty="0" smtClean="0">
                <a:effectLst/>
              </a:rPr>
              <a:t>’ </a:t>
            </a:r>
            <a:r>
              <a:rPr lang="zh-CN" altLang="zh-CN" sz="2800" dirty="0" smtClean="0">
                <a:effectLst/>
              </a:rPr>
              <a:t>上帝的</a:t>
            </a:r>
            <a:r>
              <a:rPr lang="zh-CN" altLang="zh-CN" sz="2800" dirty="0">
                <a:effectLst/>
              </a:rPr>
              <a:t>重申：万国必称你们为有福</a:t>
            </a:r>
            <a:r>
              <a:rPr lang="en-AU" altLang="zh-CN" sz="2800" dirty="0">
                <a:effectLst/>
              </a:rPr>
              <a:t>(v.12)</a:t>
            </a:r>
          </a:p>
        </p:txBody>
      </p:sp>
    </p:spTree>
    <p:extLst>
      <p:ext uri="{BB962C8B-B14F-4D97-AF65-F5344CB8AC3E}">
        <p14:creationId xmlns:p14="http://schemas.microsoft.com/office/powerpoint/2010/main" val="4050527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zh-CN" dirty="0">
                <a:solidFill>
                  <a:schemeClr val="bg1"/>
                </a:solidFill>
                <a:effectLst/>
              </a:rPr>
              <a:t>一</a:t>
            </a:r>
            <a:r>
              <a:rPr lang="zh-CN" altLang="zh-CN" dirty="0" smtClean="0">
                <a:solidFill>
                  <a:schemeClr val="bg1"/>
                </a:solidFill>
                <a:effectLst/>
              </a:rPr>
              <a:t>、</a:t>
            </a:r>
            <a:r>
              <a:rPr lang="zh-CN" altLang="en-US" dirty="0" smtClean="0">
                <a:solidFill>
                  <a:schemeClr val="bg1"/>
                </a:solidFill>
                <a:effectLst/>
              </a:rPr>
              <a:t>百姓的质问</a:t>
            </a:r>
            <a:endParaRPr lang="en-AU" altLang="zh-CN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AU" altLang="zh-CN" sz="2800" dirty="0" smtClean="0">
              <a:effectLst/>
            </a:endParaRPr>
          </a:p>
          <a:p>
            <a:pPr marL="0" indent="0">
              <a:buNone/>
            </a:pPr>
            <a:r>
              <a:rPr lang="en-AU" altLang="zh-CN" sz="2800" dirty="0" smtClean="0">
                <a:effectLst/>
              </a:rPr>
              <a:t>3</a:t>
            </a:r>
            <a:r>
              <a:rPr lang="en-AU" altLang="zh-CN" sz="2800" dirty="0">
                <a:effectLst/>
              </a:rPr>
              <a:t>:7 </a:t>
            </a:r>
            <a:r>
              <a:rPr lang="zh-CN" altLang="zh-CN" sz="2800" dirty="0">
                <a:effectLst/>
              </a:rPr>
              <a:t>万军之耶和华说</a:t>
            </a:r>
            <a:r>
              <a:rPr lang="zh-CN" altLang="zh-CN" sz="2800" dirty="0" smtClean="0">
                <a:effectLst/>
              </a:rPr>
              <a:t>：从你们列</a:t>
            </a:r>
            <a:r>
              <a:rPr lang="zh-CN" altLang="zh-CN" sz="2800" dirty="0">
                <a:effectLst/>
              </a:rPr>
              <a:t>祖的日子以来</a:t>
            </a:r>
            <a:r>
              <a:rPr lang="zh-CN" altLang="zh-CN" sz="2800" dirty="0" smtClean="0">
                <a:effectLst/>
              </a:rPr>
              <a:t>，你们常常偏离</a:t>
            </a:r>
            <a:r>
              <a:rPr lang="zh-CN" altLang="zh-CN" sz="2800" dirty="0">
                <a:effectLst/>
              </a:rPr>
              <a:t>我的典章而不遵守</a:t>
            </a:r>
            <a:r>
              <a:rPr lang="zh-CN" altLang="zh-CN" sz="2800" dirty="0" smtClean="0">
                <a:effectLst/>
              </a:rPr>
              <a:t>。现在你们要转</a:t>
            </a:r>
            <a:r>
              <a:rPr lang="zh-CN" altLang="zh-CN" sz="2800" dirty="0">
                <a:effectLst/>
              </a:rPr>
              <a:t>向我，我就转向你们</a:t>
            </a:r>
            <a:r>
              <a:rPr lang="zh-CN" altLang="zh-CN" sz="2800" dirty="0" smtClean="0">
                <a:effectLst/>
              </a:rPr>
              <a:t>。</a:t>
            </a:r>
            <a:r>
              <a:rPr lang="zh-CN" altLang="zh-CN" sz="2800" dirty="0" smtClean="0">
                <a:solidFill>
                  <a:srgbClr val="FFFF00"/>
                </a:solidFill>
                <a:effectLst/>
              </a:rPr>
              <a:t>你们却问说</a:t>
            </a:r>
            <a:r>
              <a:rPr lang="zh-CN" altLang="zh-CN" sz="2800" dirty="0">
                <a:solidFill>
                  <a:srgbClr val="FFFF00"/>
                </a:solidFill>
                <a:effectLst/>
              </a:rPr>
              <a:t>：‘我们如何才是转向呢？’</a:t>
            </a:r>
            <a:endParaRPr lang="en-AU" altLang="zh-CN" sz="2800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67945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zh-CN" dirty="0">
                <a:effectLst/>
              </a:rPr>
              <a:t>你们转向我，</a:t>
            </a:r>
            <a:r>
              <a:rPr lang="zh-CN" altLang="zh-CN" dirty="0" smtClean="0">
                <a:effectLst/>
              </a:rPr>
              <a:t>我就转向你们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>
                <a:effectLst/>
              </a:rPr>
              <a:t>亚</a:t>
            </a:r>
            <a:r>
              <a:rPr lang="en-AU" altLang="zh-CN" dirty="0">
                <a:effectLst/>
              </a:rPr>
              <a:t>1:2 “</a:t>
            </a:r>
            <a:r>
              <a:rPr lang="zh-CN" altLang="zh-CN" dirty="0">
                <a:effectLst/>
              </a:rPr>
              <a:t>耶和华曾向你们列祖大大发怒。</a:t>
            </a:r>
            <a:r>
              <a:rPr lang="en-AU" altLang="zh-CN" dirty="0">
                <a:effectLst/>
              </a:rPr>
              <a:t>1:3 </a:t>
            </a:r>
            <a:r>
              <a:rPr lang="zh-CN" altLang="zh-CN" dirty="0">
                <a:effectLst/>
              </a:rPr>
              <a:t>所以你要对以色列人说，万军之耶和华如此说：你们要转向我，我就转向你们。这是万军之耶和华说的</a:t>
            </a:r>
            <a:r>
              <a:rPr lang="zh-CN" altLang="zh-CN" dirty="0" smtClean="0">
                <a:effectLst/>
              </a:rPr>
              <a:t>。</a:t>
            </a:r>
            <a:endParaRPr lang="en-US" altLang="zh-CN" dirty="0" smtClean="0">
              <a:effectLst/>
            </a:endParaRPr>
          </a:p>
          <a:p>
            <a:pPr lvl="0"/>
            <a:r>
              <a:rPr lang="zh-CN" altLang="zh-CN" dirty="0">
                <a:effectLst/>
              </a:rPr>
              <a:t>诗</a:t>
            </a:r>
            <a:r>
              <a:rPr lang="en-AU" altLang="zh-CN" dirty="0">
                <a:effectLst/>
              </a:rPr>
              <a:t>80:3 </a:t>
            </a:r>
            <a:r>
              <a:rPr lang="zh-CN" altLang="zh-CN" dirty="0">
                <a:effectLst/>
              </a:rPr>
              <a:t>　神啊，求你使我们回转（或译：复兴），使你的脸发光，我们便要得救！</a:t>
            </a:r>
            <a:endParaRPr lang="en-AU" altLang="zh-CN" dirty="0">
              <a:effectLst/>
            </a:endParaRPr>
          </a:p>
          <a:p>
            <a:pPr lvl="0"/>
            <a:r>
              <a:rPr lang="zh-CN" altLang="zh-CN" dirty="0">
                <a:effectLst/>
              </a:rPr>
              <a:t>哀</a:t>
            </a:r>
            <a:r>
              <a:rPr lang="en-AU" altLang="zh-CN" dirty="0">
                <a:effectLst/>
              </a:rPr>
              <a:t>5:21 </a:t>
            </a:r>
            <a:r>
              <a:rPr lang="zh-CN" altLang="zh-CN" dirty="0">
                <a:effectLst/>
              </a:rPr>
              <a:t>耶和华啊，求你使我们向你回转，我们便得回转。求你复新我们的日子，像古时一样</a:t>
            </a:r>
            <a:r>
              <a:rPr lang="zh-CN" altLang="zh-CN" dirty="0" smtClean="0">
                <a:effectLst/>
              </a:rPr>
              <a:t>。</a:t>
            </a:r>
            <a:endParaRPr lang="en-AU" altLang="zh-CN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13385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CN" altLang="zh-CN" dirty="0">
                <a:effectLst/>
              </a:rPr>
              <a:t>你们却问说</a:t>
            </a:r>
            <a:r>
              <a:rPr lang="zh-CN" altLang="zh-CN" dirty="0" smtClean="0">
                <a:effectLst/>
              </a:rPr>
              <a:t>：</a:t>
            </a:r>
            <a:r>
              <a:rPr lang="en-US" altLang="zh-CN" dirty="0" smtClean="0">
                <a:effectLst/>
              </a:rPr>
              <a:t/>
            </a:r>
            <a:br>
              <a:rPr lang="en-US" altLang="zh-CN" dirty="0" smtClean="0">
                <a:effectLst/>
              </a:rPr>
            </a:br>
            <a:r>
              <a:rPr lang="zh-CN" altLang="zh-CN" dirty="0" smtClean="0">
                <a:effectLst/>
              </a:rPr>
              <a:t>“</a:t>
            </a:r>
            <a:r>
              <a:rPr lang="zh-CN" altLang="zh-CN" dirty="0">
                <a:effectLst/>
              </a:rPr>
              <a:t>我们如何才是转向你呢？</a:t>
            </a:r>
            <a:r>
              <a:rPr lang="zh-CN" altLang="zh-CN" dirty="0" smtClean="0">
                <a:effectLst/>
              </a:rPr>
              <a:t>”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AU" altLang="zh-CN" sz="4000" dirty="0" smtClean="0">
              <a:effectLst/>
            </a:endParaRPr>
          </a:p>
          <a:p>
            <a:pPr marL="0" indent="0" algn="ctr">
              <a:buNone/>
            </a:pPr>
            <a:r>
              <a:rPr kumimoji="1" lang="zh-CN" altLang="en-US" sz="4000" dirty="0" smtClean="0">
                <a:effectLst/>
              </a:rPr>
              <a:t>难道我们还没有回转？</a:t>
            </a:r>
            <a:endParaRPr kumimoji="1" lang="en-US" altLang="zh-CN" sz="4000" dirty="0" smtClean="0">
              <a:effectLst/>
            </a:endParaRPr>
          </a:p>
          <a:p>
            <a:pPr marL="0" indent="0" algn="ctr">
              <a:buNone/>
            </a:pPr>
            <a:endParaRPr kumimoji="1" lang="en-US" altLang="zh-CN" sz="4000" dirty="0">
              <a:effectLst/>
            </a:endParaRPr>
          </a:p>
          <a:p>
            <a:pPr marL="0" indent="0" algn="ctr">
              <a:buNone/>
            </a:pPr>
            <a:r>
              <a:rPr lang="zh-CN" altLang="en-US" sz="3600" dirty="0" smtClean="0"/>
              <a:t>玛</a:t>
            </a:r>
            <a:r>
              <a:rPr lang="en-US" altLang="zh-CN" sz="3600" dirty="0" smtClean="0"/>
              <a:t>4</a:t>
            </a:r>
            <a:r>
              <a:rPr lang="en-US" altLang="zh-CN" sz="3600" dirty="0"/>
              <a:t>:6 </a:t>
            </a:r>
            <a:r>
              <a:rPr lang="zh-CN" altLang="en-US" sz="3600" dirty="0"/>
              <a:t>他必使父亲的心转向儿女，儿女的心转向父亲，免得我来咒诅遍地。”</a:t>
            </a:r>
            <a:r>
              <a:rPr lang="en-AU" altLang="zh-CN" sz="3600" dirty="0" smtClean="0">
                <a:effectLst/>
              </a:rPr>
              <a:t> </a:t>
            </a:r>
            <a:endParaRPr lang="en-AU" altLang="zh-CN" sz="3600" dirty="0">
              <a:effectLst/>
            </a:endParaRPr>
          </a:p>
          <a:p>
            <a:pPr marL="0" indent="0" algn="ctr">
              <a:buNone/>
            </a:pPr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4418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lang="zh-CN" altLang="zh-CN" sz="5400" dirty="0">
                <a:solidFill>
                  <a:srgbClr val="000000"/>
                </a:solidFill>
                <a:effectLst/>
              </a:rPr>
              <a:t>二</a:t>
            </a:r>
            <a:r>
              <a:rPr lang="zh-CN" altLang="zh-CN" sz="5400" dirty="0" smtClean="0">
                <a:solidFill>
                  <a:srgbClr val="000000"/>
                </a:solidFill>
                <a:effectLst/>
              </a:rPr>
              <a:t>、</a:t>
            </a:r>
            <a:r>
              <a:rPr lang="zh-CN" altLang="en-US" sz="5400" dirty="0" smtClean="0">
                <a:solidFill>
                  <a:srgbClr val="000000"/>
                </a:solidFill>
                <a:effectLst/>
              </a:rPr>
              <a:t>上帝责备通国</a:t>
            </a:r>
            <a:endParaRPr lang="en-AU" altLang="zh-CN" sz="5400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869140"/>
            <a:ext cx="7770813" cy="4575301"/>
          </a:xfrm>
        </p:spPr>
        <p:txBody>
          <a:bodyPr>
            <a:normAutofit/>
          </a:bodyPr>
          <a:lstStyle/>
          <a:p>
            <a:r>
              <a:rPr lang="en-AU" altLang="zh-CN" sz="2800" dirty="0">
                <a:effectLst/>
              </a:rPr>
              <a:t>3:8 </a:t>
            </a:r>
            <a:r>
              <a:rPr lang="zh-CN" altLang="zh-CN" sz="2800" dirty="0">
                <a:effectLst/>
              </a:rPr>
              <a:t>人岂可夺取　神之物呢？你们竟夺取我的供物。你们却说：‘我们在何事上夺取你的供物呢？’就是你们在当纳的十分之一和当献的供物上。</a:t>
            </a:r>
            <a:endParaRPr lang="en-AU" altLang="zh-CN" sz="2800" dirty="0">
              <a:effectLst/>
            </a:endParaRPr>
          </a:p>
          <a:p>
            <a:r>
              <a:rPr lang="en-AU" altLang="zh-CN" sz="2800" dirty="0">
                <a:effectLst/>
              </a:rPr>
              <a:t>3:9 </a:t>
            </a:r>
            <a:r>
              <a:rPr lang="zh-CN" altLang="zh-CN" sz="2800" dirty="0">
                <a:effectLst/>
              </a:rPr>
              <a:t>因你们通国的人都夺取我的供物，咒诅就临到你们身上。</a:t>
            </a:r>
            <a:endParaRPr lang="en-AU" altLang="zh-C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6210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>
                <a:effectLst/>
              </a:rPr>
              <a:t>人岂可夺取　神之物呢？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sz="2800" dirty="0" smtClean="0"/>
              <a:t>心灵的镜子</a:t>
            </a:r>
            <a:r>
              <a:rPr kumimoji="1" lang="zh-CN" altLang="zh-CN" sz="2800" dirty="0"/>
              <a:t>：</a:t>
            </a:r>
            <a:r>
              <a:rPr kumimoji="1" lang="zh-CN" altLang="en-US" sz="2800" dirty="0" smtClean="0"/>
              <a:t>财宝在哪里，你的心就在哪里。</a:t>
            </a:r>
            <a:endParaRPr kumimoji="1" lang="en-US" altLang="zh-CN" sz="2800" dirty="0" smtClean="0"/>
          </a:p>
          <a:p>
            <a:pPr marL="0" indent="0">
              <a:buNone/>
            </a:pPr>
            <a:endParaRPr kumimoji="1" lang="en-US" altLang="zh-CN" sz="2800" dirty="0" smtClean="0"/>
          </a:p>
          <a:p>
            <a:r>
              <a:rPr kumimoji="1" lang="zh-CN" altLang="en-US" sz="2800" dirty="0" smtClean="0"/>
              <a:t>夺取：也可译为“欺骗”与“雅各”同音</a:t>
            </a:r>
            <a:endParaRPr kumimoji="1"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1880003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当纳的什一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zh-CN" dirty="0" smtClean="0">
                <a:effectLst/>
              </a:rPr>
              <a:t>亚伯拉罕</a:t>
            </a:r>
            <a:r>
              <a:rPr lang="zh-CN" altLang="en-US" dirty="0" smtClean="0">
                <a:effectLst/>
              </a:rPr>
              <a:t>的例子</a:t>
            </a:r>
            <a:r>
              <a:rPr lang="zh-CN" altLang="zh-CN" dirty="0" smtClean="0">
                <a:effectLst/>
              </a:rPr>
              <a:t>（</a:t>
            </a:r>
            <a:r>
              <a:rPr lang="zh-CN" altLang="zh-CN" dirty="0">
                <a:effectLst/>
              </a:rPr>
              <a:t>创十四</a:t>
            </a:r>
            <a:r>
              <a:rPr lang="en-AU" altLang="zh-CN" dirty="0">
                <a:effectLst/>
              </a:rPr>
              <a:t>20</a:t>
            </a:r>
            <a:r>
              <a:rPr lang="zh-CN" altLang="zh-CN" dirty="0" smtClean="0">
                <a:effectLst/>
              </a:rPr>
              <a:t>）</a:t>
            </a:r>
            <a:endParaRPr lang="en-US" altLang="zh-CN" dirty="0" smtClean="0">
              <a:effectLst/>
            </a:endParaRPr>
          </a:p>
          <a:p>
            <a:r>
              <a:rPr lang="zh-CN" altLang="zh-CN" dirty="0" smtClean="0">
                <a:effectLst/>
              </a:rPr>
              <a:t>雅各</a:t>
            </a:r>
            <a:r>
              <a:rPr lang="zh-CN" altLang="en-US" dirty="0" smtClean="0">
                <a:effectLst/>
              </a:rPr>
              <a:t>的例子</a:t>
            </a:r>
            <a:r>
              <a:rPr lang="zh-CN" altLang="zh-CN" dirty="0" smtClean="0">
                <a:effectLst/>
              </a:rPr>
              <a:t>（</a:t>
            </a:r>
            <a:r>
              <a:rPr lang="zh-CN" altLang="zh-CN" dirty="0">
                <a:effectLst/>
              </a:rPr>
              <a:t>创廿八</a:t>
            </a:r>
            <a:r>
              <a:rPr lang="en-AU" altLang="zh-CN" dirty="0">
                <a:effectLst/>
              </a:rPr>
              <a:t>22</a:t>
            </a:r>
            <a:r>
              <a:rPr lang="zh-CN" altLang="zh-CN" dirty="0" smtClean="0">
                <a:effectLst/>
              </a:rPr>
              <a:t>）</a:t>
            </a:r>
            <a:endParaRPr lang="en-US" altLang="zh-CN" dirty="0" smtClean="0">
              <a:effectLst/>
            </a:endParaRPr>
          </a:p>
          <a:p>
            <a:r>
              <a:rPr lang="zh-CN" altLang="zh-CN" dirty="0" smtClean="0">
                <a:effectLst/>
              </a:rPr>
              <a:t>在摩</a:t>
            </a:r>
            <a:r>
              <a:rPr lang="zh-CN" altLang="zh-CN" dirty="0">
                <a:effectLst/>
              </a:rPr>
              <a:t>西的律法中，人须将出产的十分之一，分别出来归于主（利廿七</a:t>
            </a:r>
            <a:r>
              <a:rPr lang="en-AU" altLang="zh-CN" dirty="0">
                <a:effectLst/>
              </a:rPr>
              <a:t>30</a:t>
            </a:r>
            <a:r>
              <a:rPr lang="zh-CN" altLang="zh-CN" dirty="0">
                <a:effectLst/>
              </a:rPr>
              <a:t>），又为利未人（民十八</a:t>
            </a:r>
            <a:r>
              <a:rPr lang="en-AU" altLang="zh-CN" dirty="0">
                <a:effectLst/>
              </a:rPr>
              <a:t>28</a:t>
            </a:r>
            <a:r>
              <a:rPr lang="zh-CN" altLang="zh-CN" dirty="0">
                <a:effectLst/>
              </a:rPr>
              <a:t>）</a:t>
            </a:r>
            <a:r>
              <a:rPr lang="zh-CN" altLang="zh-CN" dirty="0" smtClean="0">
                <a:effectLst/>
              </a:rPr>
              <a:t>。</a:t>
            </a:r>
            <a:endParaRPr lang="en-US" altLang="zh-CN" dirty="0" smtClean="0">
              <a:effectLst/>
            </a:endParaRPr>
          </a:p>
          <a:p>
            <a:r>
              <a:rPr lang="zh-CN" altLang="zh-CN" dirty="0" smtClean="0">
                <a:effectLst/>
              </a:rPr>
              <a:t>申命记</a:t>
            </a:r>
            <a:r>
              <a:rPr lang="zh-CN" altLang="zh-CN" dirty="0">
                <a:effectLst/>
              </a:rPr>
              <a:t>的律法指定什一奉献带到圣所，他们自己也有分享用（申十二</a:t>
            </a:r>
            <a:r>
              <a:rPr lang="en-AU" altLang="zh-CN" dirty="0">
                <a:effectLst/>
              </a:rPr>
              <a:t>4-19</a:t>
            </a:r>
            <a:r>
              <a:rPr lang="zh-CN" altLang="zh-CN" dirty="0">
                <a:effectLst/>
              </a:rPr>
              <a:t>，十四</a:t>
            </a:r>
            <a:r>
              <a:rPr lang="en-AU" altLang="zh-CN" dirty="0">
                <a:effectLst/>
              </a:rPr>
              <a:t>22-29</a:t>
            </a:r>
            <a:r>
              <a:rPr lang="zh-CN" altLang="zh-CN" dirty="0">
                <a:effectLst/>
              </a:rPr>
              <a:t>）</a:t>
            </a:r>
            <a:r>
              <a:rPr lang="zh-CN" altLang="zh-CN" dirty="0" smtClean="0">
                <a:effectLst/>
              </a:rPr>
              <a:t>。</a:t>
            </a:r>
            <a:endParaRPr lang="en-US" altLang="zh-CN" dirty="0" smtClean="0">
              <a:effectLst/>
            </a:endParaRPr>
          </a:p>
          <a:p>
            <a:r>
              <a:rPr lang="zh-CN" altLang="zh-CN" dirty="0" smtClean="0">
                <a:effectLst/>
              </a:rPr>
              <a:t>每</a:t>
            </a:r>
            <a:r>
              <a:rPr lang="zh-CN" altLang="zh-CN" dirty="0">
                <a:effectLst/>
              </a:rPr>
              <a:t>年献物十分之一（申十四</a:t>
            </a:r>
            <a:r>
              <a:rPr lang="en-AU" altLang="zh-CN" dirty="0">
                <a:effectLst/>
              </a:rPr>
              <a:t>22-27</a:t>
            </a:r>
            <a:r>
              <a:rPr lang="zh-CN" altLang="zh-CN" dirty="0" smtClean="0">
                <a:effectLst/>
              </a:rPr>
              <a:t>）</a:t>
            </a:r>
            <a:endParaRPr lang="en-US" altLang="zh-CN" dirty="0" smtClean="0">
              <a:effectLst/>
            </a:endParaRPr>
          </a:p>
          <a:p>
            <a:r>
              <a:rPr lang="zh-CN" altLang="zh-CN" dirty="0" smtClean="0">
                <a:effectLst/>
              </a:rPr>
              <a:t>三年一次的十分之一</a:t>
            </a:r>
            <a:r>
              <a:rPr lang="zh-CN" altLang="zh-CN" dirty="0">
                <a:effectLst/>
              </a:rPr>
              <a:t>（申十四</a:t>
            </a:r>
            <a:r>
              <a:rPr lang="en-AU" altLang="zh-CN" dirty="0">
                <a:effectLst/>
              </a:rPr>
              <a:t>28-29</a:t>
            </a:r>
            <a:r>
              <a:rPr lang="zh-CN" altLang="zh-CN" dirty="0" smtClean="0">
                <a:effectLst/>
              </a:rPr>
              <a:t>）</a:t>
            </a:r>
            <a:endParaRPr lang="en-US" altLang="zh-CN" dirty="0" smtClean="0">
              <a:effectLst/>
            </a:endParaRPr>
          </a:p>
          <a:p>
            <a:r>
              <a:rPr lang="zh-CN" altLang="zh-CN" dirty="0" smtClean="0">
                <a:effectLst/>
              </a:rPr>
              <a:t>每</a:t>
            </a:r>
            <a:r>
              <a:rPr lang="zh-CN" altLang="zh-CN" dirty="0">
                <a:effectLst/>
              </a:rPr>
              <a:t>三年之终，必有另一份的什一奉献，专为有需要的穷人与利未人（申廿六</a:t>
            </a:r>
            <a:r>
              <a:rPr lang="en-AU" altLang="zh-CN" dirty="0">
                <a:effectLst/>
              </a:rPr>
              <a:t>\cs1612</a:t>
            </a:r>
            <a:r>
              <a:rPr lang="zh-CN" altLang="zh-CN" dirty="0">
                <a:effectLst/>
              </a:rPr>
              <a:t>）。</a:t>
            </a:r>
            <a:endParaRPr lang="en-AU" altLang="zh-CN" dirty="0">
              <a:effectLst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1260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>
                <a:effectLst/>
              </a:rPr>
              <a:t>23.3%</a:t>
            </a:r>
            <a:r>
              <a:rPr lang="zh-CN" altLang="en-US" sz="2800" dirty="0" smtClean="0">
                <a:effectLst/>
              </a:rPr>
              <a:t>的观点：</a:t>
            </a:r>
            <a:endParaRPr lang="en-US" altLang="zh-CN" sz="2800" dirty="0" smtClean="0">
              <a:effectLst/>
            </a:endParaRPr>
          </a:p>
          <a:p>
            <a:pPr marL="342900" lvl="1" indent="0">
              <a:buNone/>
            </a:pPr>
            <a:r>
              <a:rPr lang="zh-CN" altLang="zh-CN" sz="2600" dirty="0" smtClean="0">
                <a:effectLst/>
              </a:rPr>
              <a:t>有的认为是两份</a:t>
            </a:r>
            <a:r>
              <a:rPr lang="zh-CN" altLang="zh-CN" sz="2600" dirty="0">
                <a:effectLst/>
              </a:rPr>
              <a:t>，一份为圣所的圣食，另一份为利未人。另一份只在三年献一次，平均每年只三分之一。这样算来，</a:t>
            </a:r>
            <a:r>
              <a:rPr lang="zh-CN" altLang="zh-CN" sz="2600" dirty="0" smtClean="0">
                <a:effectLst/>
              </a:rPr>
              <a:t>人应献</a:t>
            </a:r>
            <a:r>
              <a:rPr lang="en-US" altLang="zh-CN" sz="2600" dirty="0" smtClean="0">
                <a:effectLst/>
              </a:rPr>
              <a:t>23.3%</a:t>
            </a:r>
            <a:r>
              <a:rPr lang="zh-CN" altLang="zh-CN" sz="2600" dirty="0" smtClean="0">
                <a:effectLst/>
              </a:rPr>
              <a:t>。</a:t>
            </a:r>
            <a:r>
              <a:rPr lang="en-AU" altLang="zh-CN" sz="2600" dirty="0" smtClean="0">
                <a:effectLst/>
              </a:rPr>
              <a:t> </a:t>
            </a:r>
          </a:p>
          <a:p>
            <a:r>
              <a:rPr lang="en-US" altLang="zh-CN" sz="2800" dirty="0" smtClean="0">
                <a:effectLst/>
              </a:rPr>
              <a:t>13.3%</a:t>
            </a:r>
            <a:r>
              <a:rPr lang="zh-CN" altLang="en-US" sz="2800" dirty="0" smtClean="0">
                <a:effectLst/>
              </a:rPr>
              <a:t>的观点：</a:t>
            </a:r>
            <a:endParaRPr lang="en-US" altLang="zh-CN" sz="2800" dirty="0" smtClean="0">
              <a:effectLst/>
            </a:endParaRPr>
          </a:p>
          <a:p>
            <a:pPr marL="342900" lvl="1" indent="0">
              <a:buNone/>
            </a:pPr>
            <a:r>
              <a:rPr lang="zh-CN" altLang="zh-CN" sz="2600" dirty="0" smtClean="0">
                <a:effectLst/>
              </a:rPr>
              <a:t>有人认为只有</a:t>
            </a:r>
            <a:r>
              <a:rPr lang="en-US" altLang="zh-CN" sz="2600" dirty="0" smtClean="0">
                <a:effectLst/>
              </a:rPr>
              <a:t>13.3%</a:t>
            </a:r>
            <a:r>
              <a:rPr lang="zh-CN" altLang="zh-CN" sz="2600" dirty="0" smtClean="0">
                <a:effectLst/>
              </a:rPr>
              <a:t>。</a:t>
            </a:r>
            <a:r>
              <a:rPr lang="zh-CN" altLang="zh-CN" sz="2600" dirty="0">
                <a:effectLst/>
              </a:rPr>
              <a:t>第二份只是三年献一次。</a:t>
            </a:r>
            <a:r>
              <a:rPr lang="en-AU" altLang="zh-CN" sz="2600" dirty="0">
                <a:effectLst/>
              </a:rPr>
              <a:t> </a:t>
            </a:r>
            <a:endParaRPr kumimoji="1" lang="zh-CN" altLang="en-US" sz="2600" dirty="0"/>
          </a:p>
        </p:txBody>
      </p:sp>
    </p:spTree>
    <p:extLst>
      <p:ext uri="{BB962C8B-B14F-4D97-AF65-F5344CB8AC3E}">
        <p14:creationId xmlns:p14="http://schemas.microsoft.com/office/powerpoint/2010/main" val="545775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故事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故事.thmx</Template>
  <TotalTime>893</TotalTime>
  <Words>650</Words>
  <Application>Microsoft Macintosh PowerPoint</Application>
  <PresentationFormat>全屏显示(4:3)</PresentationFormat>
  <Paragraphs>83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故事</vt:lpstr>
      <vt:lpstr>百姓当转向神 </vt:lpstr>
      <vt:lpstr>PowerPoint 演示文稿</vt:lpstr>
      <vt:lpstr>一、百姓的质问</vt:lpstr>
      <vt:lpstr>你们转向我，我就转向你们</vt:lpstr>
      <vt:lpstr>你们却问说： “我们如何才是转向你呢？”</vt:lpstr>
      <vt:lpstr>二、上帝责备通国</vt:lpstr>
      <vt:lpstr>人岂可夺取　神之物呢？</vt:lpstr>
      <vt:lpstr>当纳的什一</vt:lpstr>
      <vt:lpstr>PowerPoint 演示文稿</vt:lpstr>
      <vt:lpstr>当献的供物</vt:lpstr>
      <vt:lpstr>三、品尝主恩的邀请 </vt:lpstr>
      <vt:lpstr>“以此试试我”</vt:lpstr>
      <vt:lpstr>倾福与你们</vt:lpstr>
      <vt:lpstr>属灵的福气</vt:lpstr>
      <vt:lpstr>天上各样属灵的福气</vt:lpstr>
      <vt:lpstr>四、上帝责备蝗虫 </vt:lpstr>
      <vt:lpstr>五、上帝的重申 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蒙恩的祭司：利未之约</dc:title>
  <dc:creator>Muqun Nan</dc:creator>
  <cp:lastModifiedBy>Muqun Nan</cp:lastModifiedBy>
  <cp:revision>40</cp:revision>
  <dcterms:created xsi:type="dcterms:W3CDTF">2019-09-13T06:13:38Z</dcterms:created>
  <dcterms:modified xsi:type="dcterms:W3CDTF">2019-10-12T22:31:55Z</dcterms:modified>
</cp:coreProperties>
</file>