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1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0738" y="4155141"/>
            <a:ext cx="7542212" cy="1013012"/>
          </a:xfrm>
        </p:spPr>
        <p:txBody>
          <a:bodyPr anchor="b" anchorCtr="0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738" y="5230906"/>
            <a:ext cx="7542212" cy="1030942"/>
          </a:xfrm>
        </p:spPr>
        <p:txBody>
          <a:bodyPr/>
          <a:lstStyle>
            <a:lvl1pPr marL="0" indent="0" algn="ctr">
              <a:spcBef>
                <a:spcPct val="30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MoleculeTrac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4019" y="224679"/>
            <a:ext cx="5795963" cy="39433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3962399"/>
            <a:ext cx="7585710" cy="672353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01957" y="457200"/>
            <a:ext cx="2940087" cy="2940087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FontTx/>
              <a:buNone/>
              <a:defRPr sz="24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4639235"/>
            <a:ext cx="7585710" cy="1371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365" y="416859"/>
            <a:ext cx="1940859" cy="5607424"/>
          </a:xfrm>
        </p:spPr>
        <p:txBody>
          <a:bodyPr vert="eaVert" anchor="ctr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0737" y="414015"/>
            <a:ext cx="6144839" cy="5610268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0737" y="1219013"/>
            <a:ext cx="7542213" cy="19589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2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0737" y="3224213"/>
            <a:ext cx="7542213" cy="15001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400" b="1" kern="12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3763" y="1892301"/>
            <a:ext cx="3657600" cy="3975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800"/>
            </a:lvl6pPr>
            <a:lvl7pPr marL="2173288" indent="-344488">
              <a:defRPr sz="1800"/>
            </a:lvl7pPr>
            <a:lvl8pPr marL="2173288" indent="-344488">
              <a:defRPr sz="1800"/>
            </a:lvl8pPr>
            <a:lvl9pPr marL="2173288" indent="-344488"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2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763" y="1761565"/>
            <a:ext cx="3657600" cy="515469"/>
          </a:xfrm>
        </p:spPr>
        <p:txBody>
          <a:bodyPr anchor="b">
            <a:normAutofit/>
          </a:bodyPr>
          <a:lstStyle>
            <a:lvl1pPr marL="0" indent="0" algn="ctr">
              <a:spcBef>
                <a:spcPct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763" y="2393575"/>
            <a:ext cx="3657600" cy="347382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sz="1600"/>
            </a:lvl6pPr>
            <a:lvl7pPr marL="2173288" indent="-344488">
              <a:defRPr sz="1600"/>
            </a:lvl7pPr>
            <a:lvl8pPr marL="2173288" indent="-344488">
              <a:defRPr sz="1600"/>
            </a:lvl8pPr>
            <a:lvl9pPr marL="2173288" indent="-344488"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929" y="457201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2393" y="457201"/>
            <a:ext cx="3566160" cy="5410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6pPr>
            <a:lvl7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7pPr>
            <a:lvl8pPr marL="2173288" indent="-344488">
              <a:defRPr lang="en-US" sz="1800" b="1" kern="1200" dirty="0" smtClean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8pPr>
            <a:lvl9pPr marL="2173288" indent="-344488">
              <a:defRPr sz="1800" b="1" kern="1200" dirty="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929" y="1828801"/>
            <a:ext cx="3566160" cy="3657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0" y="457200"/>
            <a:ext cx="3566160" cy="1371600"/>
          </a:xfrm>
        </p:spPr>
        <p:txBody>
          <a:bodyPr anchor="b">
            <a:normAutofit/>
          </a:bodyPr>
          <a:lstStyle>
            <a:lvl1pPr algn="ctr">
              <a:defRPr sz="36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66765" y="1676400"/>
            <a:ext cx="2975610" cy="2975610"/>
          </a:xfrm>
          <a:prstGeom prst="ellipse">
            <a:avLst/>
          </a:prstGeom>
          <a:solidFill>
            <a:schemeClr val="tx1">
              <a:lumMod val="75000"/>
            </a:schemeClr>
          </a:solidFill>
          <a:ln w="63500">
            <a:solidFill>
              <a:schemeClr val="tx1"/>
            </a:solidFill>
          </a:ln>
          <a:effectLst>
            <a:outerShdw blurRad="254000" dist="152400" dir="5400000" sx="90000" sy="-19000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7240" y="1828800"/>
            <a:ext cx="3566160" cy="3657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2000" b="1" kern="1200">
                <a:solidFill>
                  <a:schemeClr val="tx1"/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idOverlay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solidFill>
            <a:schemeClr val="bg2">
              <a:lumMod val="60000"/>
              <a:lumOff val="40000"/>
              <a:alpha val="10000"/>
            </a:schemeClr>
          </a:solidFill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6539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2" y="1882588"/>
            <a:ext cx="7581901" cy="3953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6BFECD78-3C8E-49F2-8FAB-59489D168ABB}" type="datetimeFigureOut">
              <a:rPr lang="en-US" smtClean="0"/>
              <a:t>19/8/23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6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effectLst>
                  <a:outerShdw blurRad="101600" dist="63500" dir="2700000" algn="tl" rotWithShape="0">
                    <a:prstClr val="black">
                      <a:alpha val="75000"/>
                    </a:prstClr>
                  </a:outerShdw>
                </a:effectLst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56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3225" indent="-403225" algn="l" defTabSz="914400" rtl="0" eaLnBrk="1" latinLnBrk="0" hangingPunct="1">
        <a:spcBef>
          <a:spcPts val="2000"/>
        </a:spcBef>
        <a:buFontTx/>
        <a:buBlip>
          <a:blip r:embed="rId15"/>
        </a:buBlip>
        <a:defRPr sz="24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1pPr>
      <a:lvl2pPr marL="806450" indent="-403225" algn="l" defTabSz="914400" rtl="0" eaLnBrk="1" latinLnBrk="0" hangingPunct="1">
        <a:spcBef>
          <a:spcPts val="600"/>
        </a:spcBef>
        <a:buFontTx/>
        <a:buBlip>
          <a:blip r:embed="rId15"/>
        </a:buBlip>
        <a:defRPr sz="22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2pPr>
      <a:lvl3pPr marL="11430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20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3pPr>
      <a:lvl4pPr marL="1492250" indent="-3492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4pPr>
      <a:lvl5pPr marL="1828800" indent="-336550" algn="l" defTabSz="914400" rtl="0" eaLnBrk="1" latinLnBrk="0" hangingPunct="1">
        <a:spcBef>
          <a:spcPts val="600"/>
        </a:spcBef>
        <a:buFontTx/>
        <a:buBlip>
          <a:blip r:embed="rId15"/>
        </a:buBlip>
        <a:defRPr sz="1800" b="1" kern="120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5pPr>
      <a:lvl6pPr marL="21732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6pPr>
      <a:lvl7pPr marL="2516188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7pPr>
      <a:lvl8pPr marL="2860675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 smtClean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8pPr>
      <a:lvl9pPr marL="3205163" indent="-344488" algn="l" defTabSz="914400" rtl="0" eaLnBrk="1" latinLnBrk="0" hangingPunct="1">
        <a:spcBef>
          <a:spcPct val="20000"/>
        </a:spcBef>
        <a:buFontTx/>
        <a:buBlip>
          <a:blip r:embed="rId15"/>
        </a:buBlip>
        <a:defRPr lang="en-US" sz="1800" b="1" kern="1200" dirty="0">
          <a:solidFill>
            <a:schemeClr val="tx1"/>
          </a:solidFill>
          <a:effectLst>
            <a:outerShdw blurRad="101600" dist="63500" dir="2700000" algn="tl" rotWithShape="0">
              <a:prstClr val="black">
                <a:alpha val="75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/>
              <a:t>到底有没有上帝？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49802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1200px-Flagellum_base_diagram-en.svg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02" r="-35502"/>
          <a:stretch>
            <a:fillRect/>
          </a:stretch>
        </p:blipFill>
        <p:spPr>
          <a:xfrm>
            <a:off x="-2379520" y="364981"/>
            <a:ext cx="13999754" cy="6321478"/>
          </a:xfrm>
        </p:spPr>
      </p:pic>
    </p:spTree>
    <p:extLst>
      <p:ext uri="{BB962C8B-B14F-4D97-AF65-F5344CB8AC3E}">
        <p14:creationId xmlns:p14="http://schemas.microsoft.com/office/powerpoint/2010/main" val="281850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人类的爱与良心</a:t>
            </a:r>
            <a:endParaRPr kumimoji="1" lang="zh-CN" altLang="en-US" dirty="0"/>
          </a:p>
        </p:txBody>
      </p:sp>
      <p:pic>
        <p:nvPicPr>
          <p:cNvPr id="4" name="内容占位符 3" descr="image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918" r="-2191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31336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</a:t>
            </a:r>
            <a:r>
              <a:rPr kumimoji="1" lang="en-US" altLang="zh-CN" dirty="0" smtClean="0"/>
              <a:t>    </a:t>
            </a:r>
            <a:r>
              <a:rPr kumimoji="1" lang="zh-CN" altLang="en-US" dirty="0" smtClean="0"/>
              <a:t>结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CN" altLang="zh-CN" sz="4800" dirty="0">
                <a:effectLst/>
              </a:rPr>
              <a:t>在无可推诿</a:t>
            </a:r>
            <a:r>
              <a:rPr lang="zh-CN" altLang="zh-CN" sz="4800" dirty="0" smtClean="0">
                <a:effectLst/>
              </a:rPr>
              <a:t>的推诿中</a:t>
            </a:r>
            <a:r>
              <a:rPr lang="zh-CN" altLang="en-US" sz="4800" dirty="0" smtClean="0">
                <a:effectLst/>
              </a:rPr>
              <a:t>的</a:t>
            </a:r>
            <a:r>
              <a:rPr lang="zh-CN" altLang="zh-CN" sz="4800" dirty="0" smtClean="0">
                <a:effectLst/>
              </a:rPr>
              <a:t>显</a:t>
            </a:r>
            <a:r>
              <a:rPr lang="zh-CN" altLang="zh-CN" sz="4800" dirty="0">
                <a:effectLst/>
              </a:rPr>
              <a:t>明</a:t>
            </a:r>
            <a:endParaRPr lang="en-AU" altLang="zh-CN" sz="4800" dirty="0">
              <a:effectLst/>
            </a:endParaRPr>
          </a:p>
          <a:p>
            <a:pPr marL="0" indent="0">
              <a:buNone/>
            </a:pP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9848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基督的邀请</a:t>
            </a:r>
            <a:endParaRPr kumimoji="1" lang="zh-CN" altLang="en-US" dirty="0"/>
          </a:p>
        </p:txBody>
      </p:sp>
      <p:pic>
        <p:nvPicPr>
          <p:cNvPr id="4" name="内容占位符 3" descr="Gods_Invitation_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444" r="-1844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860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罗马书一</a:t>
            </a:r>
            <a:r>
              <a:rPr kumimoji="1" lang="en-US" altLang="zh-CN" dirty="0" smtClean="0"/>
              <a:t>19-20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3600" i="1" dirty="0">
                <a:effectLst/>
              </a:rPr>
              <a:t>19</a:t>
            </a:r>
            <a:r>
              <a:rPr lang="zh-CN" altLang="zh-CN" sz="3600" i="1" dirty="0">
                <a:effectLst/>
              </a:rPr>
              <a:t>神的事情，人所能知道的，原显明在人心里，因为神已经给他们显明。</a:t>
            </a:r>
            <a:r>
              <a:rPr lang="en-AU" altLang="zh-CN" sz="3600" i="1" dirty="0">
                <a:effectLst/>
              </a:rPr>
              <a:t>20 </a:t>
            </a:r>
            <a:r>
              <a:rPr lang="zh-CN" altLang="zh-CN" sz="3600" i="1" dirty="0">
                <a:effectLst/>
              </a:rPr>
              <a:t>自从造天地以来，神的永能和神性是明明可知的，虽是眼不能见，但借著所造之物就可以晓得，叫人无可推诿。</a:t>
            </a:r>
            <a:endParaRPr lang="en-AU" altLang="zh-CN" sz="3600" dirty="0">
              <a:effectLst/>
            </a:endParaRPr>
          </a:p>
          <a:p>
            <a:pPr marL="0" indent="0">
              <a:buNone/>
            </a:pP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01103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en-US" dirty="0" smtClean="0">
                <a:effectLst/>
              </a:rPr>
              <a:t>一、</a:t>
            </a:r>
            <a:r>
              <a:rPr lang="zh-CN" altLang="zh-CN" dirty="0" smtClean="0">
                <a:effectLst/>
              </a:rPr>
              <a:t>真理已</a:t>
            </a:r>
            <a:r>
              <a:rPr lang="zh-CN" altLang="zh-CN" dirty="0">
                <a:effectLst/>
              </a:rPr>
              <a:t>显明</a:t>
            </a:r>
            <a:r>
              <a:rPr lang="zh-CN" altLang="zh-CN" dirty="0" smtClean="0">
                <a:effectLst/>
              </a:rPr>
              <a:t>出来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4800" i="1" dirty="0">
                <a:effectLst/>
              </a:rPr>
              <a:t>19</a:t>
            </a:r>
            <a:r>
              <a:rPr lang="zh-CN" altLang="zh-CN" sz="4800" i="1" dirty="0">
                <a:effectLst/>
              </a:rPr>
              <a:t>神的事情，人所能知道的，原显明在人心里，因为神已经给他们显明。</a:t>
            </a:r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930002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zh-CN" altLang="en-US" dirty="0" smtClean="0"/>
              <a:t>二、</a:t>
            </a:r>
            <a:r>
              <a:rPr lang="zh-CN" altLang="zh-CN" dirty="0">
                <a:effectLst/>
              </a:rPr>
              <a:t>已显明在人的</a:t>
            </a:r>
            <a:r>
              <a:rPr lang="zh-CN" altLang="zh-CN" dirty="0" smtClean="0">
                <a:effectLst/>
              </a:rPr>
              <a:t>心中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4400" dirty="0">
                <a:effectLst/>
              </a:rPr>
              <a:t>19</a:t>
            </a:r>
            <a:r>
              <a:rPr lang="zh-CN" altLang="zh-CN" sz="4400" dirty="0">
                <a:effectLst/>
              </a:rPr>
              <a:t>神的事情，人所能知道的，原显明在人心里，因为神已经给他们显明</a:t>
            </a:r>
            <a:r>
              <a:rPr lang="zh-CN" altLang="zh-CN" sz="4400" dirty="0" smtClean="0">
                <a:effectLst/>
              </a:rPr>
              <a:t>。</a:t>
            </a:r>
            <a:endParaRPr kumimoji="1"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288711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z="4800" dirty="0" smtClean="0"/>
              <a:t>三、</a:t>
            </a:r>
            <a:r>
              <a:rPr lang="zh-CN" altLang="zh-CN" sz="4800" dirty="0" smtClean="0">
                <a:effectLst/>
              </a:rPr>
              <a:t>借着所造之物已显明</a:t>
            </a:r>
            <a:endParaRPr kumimoji="1" lang="zh-CN" altLang="en-US" sz="48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altLang="zh-CN" sz="4000" dirty="0">
                <a:effectLst/>
              </a:rPr>
              <a:t>20 </a:t>
            </a:r>
            <a:r>
              <a:rPr lang="zh-CN" altLang="zh-CN" sz="4000" dirty="0">
                <a:effectLst/>
              </a:rPr>
              <a:t>自从造天地以来，神的永能和神性是明明可知的，虽是眼不能见，但借著所造之物就可以晓得，叫人无可推诿</a:t>
            </a:r>
            <a:r>
              <a:rPr lang="en-AU" altLang="zh-CN" sz="4000" dirty="0">
                <a:effectLst/>
              </a:rPr>
              <a:t> </a:t>
            </a:r>
            <a:endParaRPr kumimoji="1" lang="zh-CN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2864187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9462" y="107577"/>
            <a:ext cx="7581901" cy="1074963"/>
          </a:xfrm>
        </p:spPr>
        <p:txBody>
          <a:bodyPr/>
          <a:lstStyle/>
          <a:p>
            <a:pPr lvl="0"/>
            <a:r>
              <a:rPr lang="zh-CN" altLang="zh-CN" dirty="0" smtClean="0">
                <a:effectLst/>
              </a:rPr>
              <a:t>微调</a:t>
            </a:r>
            <a:r>
              <a:rPr lang="zh-CN" altLang="zh-CN" dirty="0">
                <a:effectLst/>
              </a:rPr>
              <a:t>的</a:t>
            </a:r>
            <a:r>
              <a:rPr lang="zh-CN" altLang="zh-CN" dirty="0" smtClean="0">
                <a:effectLst/>
              </a:rPr>
              <a:t>宇宙</a:t>
            </a:r>
            <a:endParaRPr kumimoji="1" lang="zh-CN" altLang="en-US" dirty="0"/>
          </a:p>
        </p:txBody>
      </p:sp>
      <p:pic>
        <p:nvPicPr>
          <p:cNvPr id="4" name="内容占位符 3" descr="Fine-Tuning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1918" r="-21918"/>
          <a:stretch>
            <a:fillRect/>
          </a:stretch>
        </p:blipFill>
        <p:spPr>
          <a:xfrm>
            <a:off x="-919692" y="1182540"/>
            <a:ext cx="11284473" cy="5675460"/>
          </a:xfrm>
        </p:spPr>
      </p:pic>
    </p:spTree>
    <p:extLst>
      <p:ext uri="{BB962C8B-B14F-4D97-AF65-F5344CB8AC3E}">
        <p14:creationId xmlns:p14="http://schemas.microsoft.com/office/powerpoint/2010/main" val="3588382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宇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宙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常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数</a:t>
            </a:r>
            <a:r>
              <a:rPr kumimoji="1" lang="en-US" altLang="zh-CN" dirty="0" smtClean="0"/>
              <a:t/>
            </a:r>
            <a:br>
              <a:rPr kumimoji="1" lang="en-US" altLang="zh-CN" dirty="0" smtClean="0"/>
            </a:br>
            <a:r>
              <a:rPr kumimoji="1" lang="zh-CN" altLang="zh-CN" dirty="0" smtClean="0"/>
              <a:t>C</a:t>
            </a:r>
            <a:r>
              <a:rPr kumimoji="1" lang="en-US" altLang="zh-CN" dirty="0" err="1" smtClean="0"/>
              <a:t>osmological</a:t>
            </a:r>
            <a:r>
              <a:rPr kumimoji="1" lang="zh-CN" altLang="en-US" dirty="0" smtClean="0"/>
              <a:t> </a:t>
            </a:r>
            <a:r>
              <a:rPr kumimoji="1" lang="en-US" altLang="zh-CN" dirty="0" smtClean="0"/>
              <a:t>Constant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altLang="zh-CN" dirty="0" smtClean="0">
              <a:effectLst/>
            </a:endParaRPr>
          </a:p>
          <a:p>
            <a:pPr marL="0" indent="0">
              <a:buNone/>
            </a:pPr>
            <a:r>
              <a:rPr lang="en-AU" altLang="zh-CN" dirty="0" smtClean="0">
                <a:effectLst/>
              </a:rPr>
              <a:t>10,000,000,000,000,000,000,000,000,000,000,000,000,000,000,000,000,000,000,000,000,000,000,000,000,000,000,000,000,000,000,000,000,000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24914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啄木鸟为何不会脑震荡？</a:t>
            </a:r>
            <a:endParaRPr kumimoji="1" lang="zh-CN" altLang="en-US" dirty="0"/>
          </a:p>
        </p:txBody>
      </p:sp>
      <p:pic>
        <p:nvPicPr>
          <p:cNvPr id="4" name="内容占位符 3" descr="14821549148449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781" r="-297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8522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细菌的鞭毛</a:t>
            </a:r>
            <a:endParaRPr kumimoji="1" lang="zh-CN" altLang="en-US" dirty="0"/>
          </a:p>
        </p:txBody>
      </p:sp>
      <p:pic>
        <p:nvPicPr>
          <p:cNvPr id="4" name="内容占位符 3" descr="31cbb0bfa8b04cbfb4c0518bcb0d5559_th.jpe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38" r="-43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27825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轨道">
  <a:themeElements>
    <a:clrScheme name="轨道">
      <a:dk1>
        <a:srgbClr val="000000"/>
      </a:dk1>
      <a:lt1>
        <a:srgbClr val="FFFFFF"/>
      </a:lt1>
      <a:dk2>
        <a:srgbClr val="7C9BA5"/>
      </a:dk2>
      <a:lt2>
        <a:srgbClr val="C1D0CA"/>
      </a:lt2>
      <a:accent1>
        <a:srgbClr val="F2D908"/>
      </a:accent1>
      <a:accent2>
        <a:srgbClr val="9DE61E"/>
      </a:accent2>
      <a:accent3>
        <a:srgbClr val="0D8BE6"/>
      </a:accent3>
      <a:accent4>
        <a:srgbClr val="C61B1B"/>
      </a:accent4>
      <a:accent5>
        <a:srgbClr val="E26F08"/>
      </a:accent5>
      <a:accent6>
        <a:srgbClr val="8D35D1"/>
      </a:accent6>
      <a:hlink>
        <a:srgbClr val="ECBF0B"/>
      </a:hlink>
      <a:folHlink>
        <a:srgbClr val="F4E5A8"/>
      </a:folHlink>
    </a:clrScheme>
    <a:fontScheme name="轨道">
      <a:maj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轨道">
      <a:fillStyleLst>
        <a:solidFill>
          <a:schemeClr val="phClr"/>
        </a:solidFill>
        <a:solidFill>
          <a:schemeClr val="phClr">
            <a:shade val="80000"/>
          </a:schemeClr>
        </a:solidFill>
        <a:gradFill rotWithShape="1">
          <a:gsLst>
            <a:gs pos="0">
              <a:schemeClr val="phClr">
                <a:shade val="30000"/>
                <a:satMod val="100000"/>
              </a:schemeClr>
            </a:gs>
            <a:gs pos="80000">
              <a:schemeClr val="phClr">
                <a:shade val="90000"/>
                <a:satMod val="100000"/>
              </a:schemeClr>
            </a:gs>
            <a:gs pos="100000">
              <a:schemeClr val="phClr">
                <a:tint val="9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762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228600" dist="38100" dir="5400000" sx="104000" sy="104000" algn="ctr" rotWithShape="0">
              <a:srgbClr val="000000">
                <a:alpha val="80000"/>
              </a:srgbClr>
            </a:outerShdw>
          </a:effectLst>
        </a:effectStyle>
        <a:effectStyle>
          <a:effectLst>
            <a:outerShdw blurRad="317500" dist="381000" dir="5400000" sx="90000" sy="2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etal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lumMod val="80000"/>
              </a:schemeClr>
              <a:schemeClr val="phClr">
                <a:satMod val="360000"/>
                <a:lumMod val="14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轨道.thmx</Template>
  <TotalTime>41</TotalTime>
  <Words>133</Words>
  <Application>Microsoft Macintosh PowerPoint</Application>
  <PresentationFormat>全屏显示(4:3)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轨道</vt:lpstr>
      <vt:lpstr>到底有没有上帝？</vt:lpstr>
      <vt:lpstr>罗马书一19-20</vt:lpstr>
      <vt:lpstr>一、真理已显明出来</vt:lpstr>
      <vt:lpstr>二、已显明在人的心中</vt:lpstr>
      <vt:lpstr>三、借着所造之物已显明</vt:lpstr>
      <vt:lpstr>微调的宇宙</vt:lpstr>
      <vt:lpstr>宇 宙 常 数 Cosmological Constant</vt:lpstr>
      <vt:lpstr>啄木鸟为何不会脑震荡？</vt:lpstr>
      <vt:lpstr>细菌的鞭毛</vt:lpstr>
      <vt:lpstr>PowerPoint 演示文稿</vt:lpstr>
      <vt:lpstr>人类的爱与良心</vt:lpstr>
      <vt:lpstr>总    结</vt:lpstr>
      <vt:lpstr>基督的邀请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到底有没有上帝？</dc:title>
  <dc:creator>Muqun Nan</dc:creator>
  <cp:lastModifiedBy>Muqun Nan</cp:lastModifiedBy>
  <cp:revision>4</cp:revision>
  <dcterms:created xsi:type="dcterms:W3CDTF">2019-08-23T01:37:23Z</dcterms:created>
  <dcterms:modified xsi:type="dcterms:W3CDTF">2019-08-23T02:19:20Z</dcterms:modified>
</cp:coreProperties>
</file>