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4" r:id="rId4"/>
    <p:sldId id="265" r:id="rId5"/>
    <p:sldId id="266" r:id="rId6"/>
    <p:sldId id="270" r:id="rId7"/>
    <p:sldId id="268" r:id="rId8"/>
    <p:sldId id="273" r:id="rId9"/>
    <p:sldId id="267" r:id="rId10"/>
    <p:sldId id="258" r:id="rId11"/>
    <p:sldId id="259" r:id="rId12"/>
    <p:sldId id="260" r:id="rId13"/>
    <p:sldId id="271" r:id="rId14"/>
    <p:sldId id="272" r:id="rId15"/>
    <p:sldId id="261" r:id="rId16"/>
    <p:sldId id="262" r:id="rId17"/>
    <p:sldId id="274" r:id="rId18"/>
    <p:sldId id="263" r:id="rId19"/>
    <p:sldId id="269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157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20/2/15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20/2/15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20/2/15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20/2/15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20/2/15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20/2/15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20/2/15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20/2/15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20/2/15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20/2/15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20/2/15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20/2/15</a:t>
            </a:fld>
            <a:endParaRPr lang="en-US" sz="100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 eaLnBrk="1" latinLnBrk="0" hangingPunct="1"/>
            <a:endParaRPr kumimoji="0" lang="en-US" sz="1000" dirty="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 sz="1000" dirty="0">
              <a:solidFill>
                <a:schemeClr val="tx2">
                  <a:shade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solidFill>
            <a:srgbClr val="B9CDE5"/>
          </a:solidFill>
        </p:spPr>
        <p:txBody>
          <a:bodyPr>
            <a:normAutofit/>
          </a:bodyPr>
          <a:lstStyle/>
          <a:p>
            <a:r>
              <a:rPr kumimoji="1" lang="zh-CN" altLang="en-US" sz="8000" dirty="0" smtClean="0">
                <a:solidFill>
                  <a:srgbClr val="000000"/>
                </a:solidFill>
              </a:rPr>
              <a:t>逼迫中的屹立</a:t>
            </a:r>
            <a:endParaRPr kumimoji="1" lang="zh-CN" altLang="en-US" sz="8000" dirty="0">
              <a:solidFill>
                <a:srgbClr val="00000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kumimoji="1" lang="en-US" altLang="zh-CN" sz="4000" dirty="0" smtClean="0"/>
          </a:p>
          <a:p>
            <a:r>
              <a:rPr kumimoji="1" lang="zh-CN" altLang="en-US" sz="4000" dirty="0" smtClean="0"/>
              <a:t>路</a:t>
            </a:r>
            <a:r>
              <a:rPr kumimoji="1" lang="zh-CN" altLang="en-US" sz="4000" dirty="0" smtClean="0"/>
              <a:t>加福音二十一</a:t>
            </a:r>
            <a:r>
              <a:rPr kumimoji="1" lang="en-US" altLang="zh-CN" sz="4000" dirty="0" smtClean="0"/>
              <a:t>11-19</a:t>
            </a:r>
            <a:endParaRPr kumimoji="1" lang="zh-CN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688982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B9CDE5"/>
          </a:solidFill>
        </p:spPr>
        <p:txBody>
          <a:bodyPr/>
          <a:lstStyle/>
          <a:p>
            <a:r>
              <a:rPr kumimoji="1" lang="zh-CN" altLang="en-US" dirty="0" smtClean="0">
                <a:solidFill>
                  <a:srgbClr val="000000"/>
                </a:solidFill>
              </a:rPr>
              <a:t>保罗向亚基帕王传道</a:t>
            </a:r>
            <a:endParaRPr kumimoji="1" lang="zh-CN" altLang="en-US" dirty="0">
              <a:solidFill>
                <a:srgbClr val="000000"/>
              </a:solidFill>
            </a:endParaRPr>
          </a:p>
        </p:txBody>
      </p:sp>
      <p:pic>
        <p:nvPicPr>
          <p:cNvPr id="4" name="内容占位符 3" descr="agrippa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0235" r="-6023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7665819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zh-CN" altLang="zh-CN" sz="4800" dirty="0">
                <a:solidFill>
                  <a:schemeClr val="bg1"/>
                </a:solidFill>
              </a:rPr>
              <a:t>二</a:t>
            </a:r>
            <a:r>
              <a:rPr lang="zh-CN" altLang="zh-CN" sz="4800" dirty="0" smtClean="0">
                <a:solidFill>
                  <a:schemeClr val="bg1"/>
                </a:solidFill>
              </a:rPr>
              <a:t>、</a:t>
            </a:r>
            <a:r>
              <a:rPr lang="zh-CN" altLang="en-US" sz="4800" dirty="0" smtClean="0">
                <a:solidFill>
                  <a:schemeClr val="bg1"/>
                </a:solidFill>
              </a:rPr>
              <a:t>家人和众人</a:t>
            </a:r>
            <a:r>
              <a:rPr lang="zh-CN" altLang="zh-CN" sz="4800" dirty="0" smtClean="0">
                <a:solidFill>
                  <a:schemeClr val="bg1"/>
                </a:solidFill>
              </a:rPr>
              <a:t>逼迫中</a:t>
            </a:r>
            <a:r>
              <a:rPr lang="zh-CN" altLang="en-US" sz="4800" dirty="0" smtClean="0">
                <a:solidFill>
                  <a:schemeClr val="bg1"/>
                </a:solidFill>
              </a:rPr>
              <a:t>的屹立</a:t>
            </a:r>
            <a:endParaRPr kumimoji="1" lang="zh-CN" altLang="en-US" sz="4800" dirty="0">
              <a:solidFill>
                <a:schemeClr val="bg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753329"/>
            <a:ext cx="8229600" cy="479059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4400" dirty="0"/>
              <a:t>16 </a:t>
            </a:r>
            <a:r>
              <a:rPr lang="zh-CN" altLang="zh-CN" sz="4400" dirty="0"/>
              <a:t>连你们的父母、弟兄、亲族、朋友也要把你们交官；你们也有被他们害死的</a:t>
            </a:r>
            <a:r>
              <a:rPr lang="zh-CN" altLang="zh-CN" sz="4400" dirty="0" smtClean="0"/>
              <a:t>。</a:t>
            </a:r>
            <a:r>
              <a:rPr lang="en-US" altLang="zh-CN" sz="4400" dirty="0" smtClean="0"/>
              <a:t>17 </a:t>
            </a:r>
            <a:r>
              <a:rPr lang="zh-CN" altLang="zh-CN" sz="4400" dirty="0"/>
              <a:t>你们要为我的名被众人恨恶</a:t>
            </a:r>
            <a:r>
              <a:rPr lang="zh-CN" altLang="zh-CN" sz="4400" dirty="0" smtClean="0"/>
              <a:t>，</a:t>
            </a:r>
            <a:r>
              <a:rPr lang="en-US" altLang="zh-CN" sz="4400" dirty="0" smtClean="0"/>
              <a:t>18 </a:t>
            </a:r>
            <a:r>
              <a:rPr lang="zh-CN" altLang="zh-CN" sz="4400" dirty="0"/>
              <a:t>然而，你们连一根头发也必不损坏</a:t>
            </a:r>
            <a:r>
              <a:rPr lang="zh-CN" altLang="zh-CN" sz="4400" dirty="0" smtClean="0"/>
              <a:t>。</a:t>
            </a:r>
            <a:r>
              <a:rPr lang="en-US" altLang="zh-CN" sz="4400" dirty="0" smtClean="0"/>
              <a:t>19 </a:t>
            </a:r>
            <a:r>
              <a:rPr lang="zh-CN" altLang="zh-CN" sz="4400" dirty="0"/>
              <a:t>你们常存忍耐，就必保全灵魂（或译：必得生命）。</a:t>
            </a:r>
            <a:r>
              <a:rPr lang="en-US" altLang="zh-CN" sz="4400" dirty="0"/>
              <a:t>”</a:t>
            </a:r>
            <a:endParaRPr lang="en-AU" altLang="zh-CN" sz="4400" dirty="0"/>
          </a:p>
          <a:p>
            <a:endParaRPr kumimoji="1" lang="zh-CN" altLang="en-US" sz="4400" dirty="0"/>
          </a:p>
        </p:txBody>
      </p:sp>
    </p:spTree>
    <p:extLst>
      <p:ext uri="{BB962C8B-B14F-4D97-AF65-F5344CB8AC3E}">
        <p14:creationId xmlns:p14="http://schemas.microsoft.com/office/powerpoint/2010/main" val="23249999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B9CDE5"/>
          </a:solidFill>
        </p:spPr>
        <p:txBody>
          <a:bodyPr>
            <a:normAutofit/>
          </a:bodyPr>
          <a:lstStyle/>
          <a:p>
            <a:pPr lvl="0"/>
            <a:r>
              <a:rPr lang="en-US" altLang="zh-CN" dirty="0" smtClean="0">
                <a:solidFill>
                  <a:srgbClr val="000000"/>
                </a:solidFill>
              </a:rPr>
              <a:t>1</a:t>
            </a:r>
            <a:r>
              <a:rPr lang="zh-CN" altLang="en-US" dirty="0" smtClean="0">
                <a:solidFill>
                  <a:srgbClr val="000000"/>
                </a:solidFill>
              </a:rPr>
              <a:t>、逼迫屹立的原因</a:t>
            </a:r>
            <a:endParaRPr kumimoji="1" lang="zh-CN" altLang="en-US" dirty="0">
              <a:solidFill>
                <a:srgbClr val="0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endParaRPr lang="en-US" altLang="zh-CN" sz="4400" dirty="0"/>
          </a:p>
          <a:p>
            <a:pPr marL="0" indent="0">
              <a:buNone/>
            </a:pPr>
            <a:r>
              <a:rPr lang="en-US" altLang="zh-CN" sz="4400" dirty="0" smtClean="0"/>
              <a:t>A</a:t>
            </a:r>
            <a:r>
              <a:rPr lang="zh-CN" altLang="en-US" sz="4400" dirty="0" smtClean="0"/>
              <a:t>、因</a:t>
            </a:r>
            <a:r>
              <a:rPr lang="zh-CN" altLang="en-US" sz="4400" dirty="0" smtClean="0"/>
              <a:t>上帝的托住</a:t>
            </a:r>
            <a:endParaRPr lang="en-US" altLang="zh-CN" sz="4400" dirty="0" smtClean="0"/>
          </a:p>
          <a:p>
            <a:pPr marL="0" indent="0">
              <a:buNone/>
            </a:pPr>
            <a:r>
              <a:rPr lang="zh-CN" altLang="zh-CN" sz="4400" dirty="0" smtClean="0"/>
              <a:t>你们连一根头发也必不损坏</a:t>
            </a:r>
            <a:endParaRPr lang="en-US" altLang="zh-CN" sz="4400" dirty="0"/>
          </a:p>
          <a:p>
            <a:pPr marL="0" indent="0">
              <a:buNone/>
            </a:pPr>
            <a:endParaRPr lang="en-US" altLang="zh-CN" sz="4400" dirty="0"/>
          </a:p>
          <a:p>
            <a:pPr marL="0" indent="0">
              <a:buNone/>
            </a:pPr>
            <a:endParaRPr lang="en-AU" altLang="zh-CN" sz="4400" dirty="0"/>
          </a:p>
          <a:p>
            <a:pPr marL="0" indent="0">
              <a:buNone/>
            </a:pPr>
            <a:r>
              <a:rPr lang="en-US" altLang="zh-CN" sz="4400" dirty="0"/>
              <a:t> </a:t>
            </a:r>
            <a:endParaRPr lang="en-AU" altLang="zh-CN" sz="4400" dirty="0"/>
          </a:p>
        </p:txBody>
      </p:sp>
    </p:spTree>
    <p:extLst>
      <p:ext uri="{BB962C8B-B14F-4D97-AF65-F5344CB8AC3E}">
        <p14:creationId xmlns:p14="http://schemas.microsoft.com/office/powerpoint/2010/main" val="748125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566036"/>
            <a:ext cx="8229600" cy="55601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zh-CN" sz="4000" dirty="0"/>
              <a:t>太</a:t>
            </a:r>
            <a:r>
              <a:rPr lang="en-US" altLang="zh-CN" sz="4000" dirty="0"/>
              <a:t>10:28 </a:t>
            </a:r>
            <a:r>
              <a:rPr lang="zh-CN" altLang="zh-CN" sz="4000" dirty="0"/>
              <a:t>那杀身体、不能杀灵魂的，不要怕他们；惟有能把身体和灵魂都灭在地狱里的，正要怕他。</a:t>
            </a:r>
            <a:r>
              <a:rPr lang="en-US" altLang="zh-CN" sz="4000" dirty="0"/>
              <a:t>10:29 </a:t>
            </a:r>
            <a:r>
              <a:rPr lang="zh-CN" altLang="zh-CN" sz="4000" dirty="0"/>
              <a:t>两个麻雀不是卖一分银子吗？若是你们的父不许，一个也不能掉在地上；</a:t>
            </a:r>
            <a:r>
              <a:rPr lang="en-US" altLang="zh-CN" sz="4000" dirty="0"/>
              <a:t>10:30 </a:t>
            </a:r>
            <a:r>
              <a:rPr lang="zh-CN" altLang="zh-CN" sz="4000" dirty="0"/>
              <a:t>就是你们的头发也都被数过了。</a:t>
            </a:r>
            <a:r>
              <a:rPr lang="en-US" altLang="zh-CN" sz="4000" dirty="0"/>
              <a:t>10:31 </a:t>
            </a:r>
            <a:r>
              <a:rPr lang="zh-CN" altLang="zh-CN" sz="4000" dirty="0"/>
              <a:t>所以，不要惧怕，你们比许多麻雀还贵重！</a:t>
            </a:r>
            <a:r>
              <a:rPr lang="en-US" altLang="zh-CN" sz="4000" dirty="0"/>
              <a:t>”</a:t>
            </a:r>
            <a:endParaRPr lang="en-AU" altLang="zh-CN" sz="4000" dirty="0"/>
          </a:p>
          <a:p>
            <a:endParaRPr kumimoji="1" lang="zh-CN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6478065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B9CDE5"/>
          </a:solidFill>
        </p:spPr>
        <p:txBody>
          <a:bodyPr>
            <a:normAutofit/>
          </a:bodyPr>
          <a:lstStyle/>
          <a:p>
            <a:r>
              <a:rPr lang="en-US" altLang="zh-CN" sz="5400" b="1" dirty="0" smtClean="0">
                <a:solidFill>
                  <a:srgbClr val="000000"/>
                </a:solidFill>
              </a:rPr>
              <a:t>B</a:t>
            </a:r>
            <a:r>
              <a:rPr lang="zh-CN" altLang="zh-CN" sz="5400" dirty="0" smtClean="0">
                <a:solidFill>
                  <a:srgbClr val="000000"/>
                </a:solidFill>
              </a:rPr>
              <a:t>、基督的榜样</a:t>
            </a:r>
            <a:endParaRPr kumimoji="1" lang="zh-CN" altLang="en-US" sz="5400" dirty="0">
              <a:solidFill>
                <a:srgbClr val="0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zh-CN" sz="3600" dirty="0"/>
              <a:t>太</a:t>
            </a:r>
            <a:r>
              <a:rPr lang="en-US" altLang="zh-CN" sz="3600" dirty="0"/>
              <a:t>10:23 </a:t>
            </a:r>
            <a:r>
              <a:rPr lang="zh-CN" altLang="zh-CN" sz="3600" dirty="0"/>
              <a:t>有人在这城里逼迫你们，就逃到那城里去。我实在告诉你们，以色列的城邑，你们还没有走遍，人子就到了。</a:t>
            </a:r>
            <a:r>
              <a:rPr lang="en-US" altLang="zh-CN" sz="3600" dirty="0"/>
              <a:t>10:24 </a:t>
            </a:r>
            <a:r>
              <a:rPr lang="zh-CN" altLang="zh-CN" sz="3600" dirty="0"/>
              <a:t>学生不能高过先生；仆人不能高过主人。</a:t>
            </a:r>
            <a:r>
              <a:rPr lang="en-US" altLang="zh-CN" sz="3600" dirty="0"/>
              <a:t>10:25 </a:t>
            </a:r>
            <a:r>
              <a:rPr lang="zh-CN" altLang="zh-CN" sz="3600" dirty="0"/>
              <a:t>学生和先生一样，仆人和主人一样，也就罢了。人既骂家主是别西卜（别西卜：是鬼王的名），何况他的家人呢？</a:t>
            </a:r>
            <a:r>
              <a:rPr lang="en-US" altLang="zh-CN" sz="3600" dirty="0"/>
              <a:t>”</a:t>
            </a:r>
            <a:endParaRPr lang="en-AU" altLang="zh-CN" sz="3600" dirty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803643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B9CDE5"/>
          </a:solidFill>
        </p:spPr>
        <p:txBody>
          <a:bodyPr>
            <a:normAutofit/>
          </a:bodyPr>
          <a:lstStyle/>
          <a:p>
            <a:r>
              <a:rPr kumimoji="1" lang="en-US" altLang="zh-CN" dirty="0" smtClean="0">
                <a:solidFill>
                  <a:srgbClr val="000000"/>
                </a:solidFill>
              </a:rPr>
              <a:t>2</a:t>
            </a:r>
            <a:r>
              <a:rPr kumimoji="1" lang="zh-CN" altLang="en-US" dirty="0" smtClean="0">
                <a:solidFill>
                  <a:srgbClr val="000000"/>
                </a:solidFill>
              </a:rPr>
              <a:t>、</a:t>
            </a:r>
            <a:r>
              <a:rPr kumimoji="1" lang="zh-CN" altLang="en-US" dirty="0" smtClean="0">
                <a:solidFill>
                  <a:srgbClr val="000000"/>
                </a:solidFill>
              </a:rPr>
              <a:t>屹立中的</a:t>
            </a:r>
            <a:r>
              <a:rPr kumimoji="1" lang="zh-CN" altLang="en-US" dirty="0" smtClean="0">
                <a:solidFill>
                  <a:srgbClr val="000000"/>
                </a:solidFill>
              </a:rPr>
              <a:t>坚忍</a:t>
            </a:r>
            <a:endParaRPr kumimoji="1" lang="zh-CN" altLang="en-US" dirty="0">
              <a:solidFill>
                <a:srgbClr val="0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en-AU" altLang="zh-CN" dirty="0"/>
          </a:p>
          <a:p>
            <a:r>
              <a:rPr lang="zh-CN" altLang="zh-CN" dirty="0"/>
              <a:t>路</a:t>
            </a:r>
            <a:r>
              <a:rPr lang="en-US" altLang="zh-CN" dirty="0"/>
              <a:t>21:19 </a:t>
            </a:r>
            <a:r>
              <a:rPr lang="zh-CN" altLang="zh-CN" dirty="0"/>
              <a:t>你们常存忍耐，就必保全灵魂（或译：必得生命）。</a:t>
            </a:r>
            <a:r>
              <a:rPr lang="en-US" altLang="zh-CN" dirty="0"/>
              <a:t>”</a:t>
            </a:r>
            <a:endParaRPr lang="en-AU" altLang="zh-CN" dirty="0"/>
          </a:p>
          <a:p>
            <a:endParaRPr kumimoji="1" lang="en-US" altLang="zh-CN" dirty="0" smtClean="0"/>
          </a:p>
          <a:p>
            <a:r>
              <a:rPr lang="zh-CN" altLang="zh-CN" dirty="0"/>
              <a:t>太</a:t>
            </a:r>
            <a:r>
              <a:rPr lang="en-US" altLang="zh-CN" dirty="0"/>
              <a:t>24:12 </a:t>
            </a:r>
            <a:r>
              <a:rPr lang="zh-CN" altLang="zh-CN" dirty="0"/>
              <a:t>只因不法的事增多，许多人的爱心才渐渐冷淡了。</a:t>
            </a:r>
            <a:r>
              <a:rPr lang="en-US" altLang="zh-CN" dirty="0"/>
              <a:t>24:13 </a:t>
            </a:r>
            <a:r>
              <a:rPr lang="zh-CN" altLang="zh-CN" dirty="0"/>
              <a:t>惟有忍耐到底的，必然得救。</a:t>
            </a:r>
            <a:endParaRPr lang="en-AU" altLang="zh-CN" dirty="0"/>
          </a:p>
          <a:p>
            <a:pPr marL="0" indent="0">
              <a:buNone/>
            </a:pPr>
            <a:endParaRPr lang="en-AU" altLang="zh-CN" dirty="0"/>
          </a:p>
          <a:p>
            <a:r>
              <a:rPr lang="zh-CN" altLang="zh-CN" dirty="0"/>
              <a:t>太</a:t>
            </a:r>
            <a:r>
              <a:rPr lang="en-US" altLang="zh-CN" dirty="0"/>
              <a:t>10:32 “</a:t>
            </a:r>
            <a:r>
              <a:rPr lang="zh-CN" altLang="zh-CN" dirty="0"/>
              <a:t>凡在人面前认我的，我在我天上的父面前也必认他；</a:t>
            </a:r>
            <a:r>
              <a:rPr lang="en-US" altLang="zh-CN" dirty="0"/>
              <a:t>10:33 </a:t>
            </a:r>
            <a:r>
              <a:rPr lang="zh-CN" altLang="zh-CN" dirty="0"/>
              <a:t>凡在人面前不认我的，我在我天上的父面前也必不认他。</a:t>
            </a:r>
            <a:r>
              <a:rPr lang="en-US" altLang="zh-CN" dirty="0"/>
              <a:t>”</a:t>
            </a:r>
            <a:endParaRPr lang="en-AU" altLang="zh-CN" dirty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474375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B9CDE5"/>
          </a:solidFill>
        </p:spPr>
        <p:txBody>
          <a:bodyPr>
            <a:normAutofit/>
          </a:bodyPr>
          <a:lstStyle/>
          <a:p>
            <a:r>
              <a:rPr lang="en-US" altLang="zh-CN" dirty="0" smtClean="0">
                <a:solidFill>
                  <a:srgbClr val="000000"/>
                </a:solidFill>
              </a:rPr>
              <a:t>A</a:t>
            </a:r>
            <a:r>
              <a:rPr lang="zh-CN" altLang="en-US" dirty="0" smtClean="0">
                <a:solidFill>
                  <a:srgbClr val="000000"/>
                </a:solidFill>
              </a:rPr>
              <a:t>、圣徒的坚忍</a:t>
            </a:r>
            <a:r>
              <a:rPr lang="en-US" altLang="zh-CN" dirty="0" smtClean="0">
                <a:solidFill>
                  <a:srgbClr val="000000"/>
                </a:solidFill>
              </a:rPr>
              <a:t>--</a:t>
            </a:r>
            <a:r>
              <a:rPr lang="zh-CN" altLang="zh-CN" dirty="0" smtClean="0">
                <a:solidFill>
                  <a:srgbClr val="000000"/>
                </a:solidFill>
              </a:rPr>
              <a:t>勇敢的</a:t>
            </a:r>
            <a:r>
              <a:rPr lang="zh-CN" altLang="zh-CN" dirty="0">
                <a:solidFill>
                  <a:srgbClr val="000000"/>
                </a:solidFill>
              </a:rPr>
              <a:t>心</a:t>
            </a:r>
            <a:endParaRPr kumimoji="1" lang="zh-CN" altLang="en-US" dirty="0">
              <a:solidFill>
                <a:srgbClr val="0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zh-CN" dirty="0"/>
              <a:t>来</a:t>
            </a:r>
            <a:r>
              <a:rPr lang="en-US" altLang="zh-CN" dirty="0"/>
              <a:t>10:35 </a:t>
            </a:r>
            <a:r>
              <a:rPr lang="zh-CN" altLang="zh-CN" dirty="0"/>
              <a:t>所以，你们不可丢弃勇敢的心；存这样的心必得大赏赐。</a:t>
            </a:r>
            <a:r>
              <a:rPr lang="en-US" altLang="zh-CN" dirty="0"/>
              <a:t>10:36 </a:t>
            </a:r>
            <a:r>
              <a:rPr lang="zh-CN" altLang="zh-CN" dirty="0"/>
              <a:t>你们必须忍耐，使你们行完了　神的旨意，就可以得着所应许的。</a:t>
            </a:r>
            <a:r>
              <a:rPr lang="en-US" altLang="zh-CN" dirty="0"/>
              <a:t>10:37 “</a:t>
            </a:r>
            <a:r>
              <a:rPr lang="zh-CN" altLang="zh-CN" dirty="0"/>
              <a:t>因为还有一点点时候，那要来的就来，并不迟延。</a:t>
            </a:r>
            <a:r>
              <a:rPr lang="en-US" altLang="zh-CN" dirty="0"/>
              <a:t>10:38 </a:t>
            </a:r>
            <a:r>
              <a:rPr lang="zh-CN" altLang="zh-CN" dirty="0"/>
              <a:t>只是义人（有古卷：我的义人）必因信得生。他若退后，我心里就不喜欢他。</a:t>
            </a:r>
            <a:r>
              <a:rPr lang="en-US" altLang="zh-CN" dirty="0"/>
              <a:t>”10:39 </a:t>
            </a:r>
            <a:r>
              <a:rPr lang="zh-CN" altLang="zh-CN" dirty="0"/>
              <a:t>我们却不是退后入沉沦的那等人，乃是有信心以致灵魂得救的人。</a:t>
            </a:r>
            <a:endParaRPr lang="en-AU" altLang="zh-CN" dirty="0"/>
          </a:p>
          <a:p>
            <a:pPr marL="0" indent="0">
              <a:buNone/>
            </a:pPr>
            <a:r>
              <a:rPr lang="en-US" altLang="zh-CN" dirty="0"/>
              <a:t> </a:t>
            </a:r>
            <a:endParaRPr lang="en-AU" altLang="zh-CN" dirty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233438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zh-CN" sz="4400" dirty="0"/>
              <a:t>太</a:t>
            </a:r>
            <a:r>
              <a:rPr lang="en-US" altLang="zh-CN" sz="4400" dirty="0"/>
              <a:t>10:32 “</a:t>
            </a:r>
            <a:r>
              <a:rPr lang="zh-CN" altLang="zh-CN" sz="4400" dirty="0"/>
              <a:t>凡在人面前认我的，我在我天上的父面前也必认他；</a:t>
            </a:r>
            <a:r>
              <a:rPr lang="en-US" altLang="zh-CN" sz="4400" dirty="0"/>
              <a:t>10:33 </a:t>
            </a:r>
            <a:r>
              <a:rPr lang="zh-CN" altLang="zh-CN" sz="4400" dirty="0"/>
              <a:t>凡在人面前不认我的，我在我天上的父面前也必不认他。</a:t>
            </a:r>
            <a:r>
              <a:rPr lang="en-US" altLang="zh-CN" sz="4400" dirty="0"/>
              <a:t>”</a:t>
            </a:r>
            <a:endParaRPr lang="en-AU" altLang="zh-CN" sz="4400" dirty="0"/>
          </a:p>
          <a:p>
            <a:endParaRPr kumimoji="1" lang="zh-CN" altLang="en-US" sz="4400" dirty="0"/>
          </a:p>
        </p:txBody>
      </p:sp>
    </p:spTree>
    <p:extLst>
      <p:ext uri="{BB962C8B-B14F-4D97-AF65-F5344CB8AC3E}">
        <p14:creationId xmlns:p14="http://schemas.microsoft.com/office/powerpoint/2010/main" val="10978422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B9CDE5"/>
          </a:solidFill>
        </p:spPr>
        <p:txBody>
          <a:bodyPr>
            <a:normAutofit/>
          </a:bodyPr>
          <a:lstStyle/>
          <a:p>
            <a:r>
              <a:rPr kumimoji="1" lang="en-US" altLang="zh-CN" sz="4800" dirty="0" smtClean="0">
                <a:solidFill>
                  <a:srgbClr val="000000"/>
                </a:solidFill>
              </a:rPr>
              <a:t>B</a:t>
            </a:r>
            <a:r>
              <a:rPr kumimoji="1" lang="zh-CN" altLang="en-US" sz="4800" dirty="0" smtClean="0">
                <a:solidFill>
                  <a:srgbClr val="000000"/>
                </a:solidFill>
              </a:rPr>
              <a:t>、圣徒的坚忍</a:t>
            </a:r>
            <a:r>
              <a:rPr kumimoji="1" lang="en-US" altLang="zh-CN" sz="4800" dirty="0" smtClean="0">
                <a:solidFill>
                  <a:srgbClr val="000000"/>
                </a:solidFill>
              </a:rPr>
              <a:t>--</a:t>
            </a:r>
            <a:r>
              <a:rPr kumimoji="1" lang="zh-CN" altLang="en-US" sz="4800" dirty="0" smtClean="0">
                <a:solidFill>
                  <a:srgbClr val="000000"/>
                </a:solidFill>
              </a:rPr>
              <a:t>忠心</a:t>
            </a:r>
            <a:endParaRPr kumimoji="1" lang="zh-CN" altLang="en-US" sz="4800" dirty="0">
              <a:solidFill>
                <a:srgbClr val="0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zh-CN" sz="4000" dirty="0"/>
              <a:t>启</a:t>
            </a:r>
            <a:r>
              <a:rPr lang="en-US" altLang="zh-CN" sz="4000" dirty="0"/>
              <a:t>2:10 </a:t>
            </a:r>
            <a:r>
              <a:rPr lang="zh-CN" altLang="zh-CN" sz="4000" dirty="0"/>
              <a:t>你将要受的苦你不用怕。魔鬼要把你们中间几个人下在监里，叫你们被试炼，你们必受患难十日。你务要至死忠心，我就赐给你那生命的冠冕。</a:t>
            </a:r>
            <a:r>
              <a:rPr lang="en-US" altLang="zh-CN" sz="4000" dirty="0"/>
              <a:t>2:11 </a:t>
            </a:r>
            <a:r>
              <a:rPr lang="zh-CN" altLang="zh-CN" sz="4000" dirty="0"/>
              <a:t>圣灵向众教会所说的话，凡有耳的，就应当听！得胜的，必不受第二次死的害。</a:t>
            </a:r>
            <a:r>
              <a:rPr lang="en-US" altLang="zh-CN" sz="4000" dirty="0"/>
              <a:t>”</a:t>
            </a:r>
            <a:endParaRPr lang="en-AU" altLang="zh-CN" sz="4000" dirty="0"/>
          </a:p>
          <a:p>
            <a:endParaRPr kumimoji="1" lang="zh-CN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015439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B9CDE5"/>
          </a:solidFill>
        </p:spPr>
        <p:txBody>
          <a:bodyPr/>
          <a:lstStyle/>
          <a:p>
            <a:r>
              <a:rPr kumimoji="1" lang="en-US" altLang="zh-CN" dirty="0" smtClean="0">
                <a:solidFill>
                  <a:srgbClr val="000000"/>
                </a:solidFill>
              </a:rPr>
              <a:t>C</a:t>
            </a:r>
            <a:r>
              <a:rPr kumimoji="1" lang="zh-CN" altLang="en-US" dirty="0" smtClean="0">
                <a:solidFill>
                  <a:srgbClr val="000000"/>
                </a:solidFill>
              </a:rPr>
              <a:t>、圣徒的坚忍</a:t>
            </a:r>
            <a:r>
              <a:rPr kumimoji="1" lang="en-US" altLang="zh-CN" dirty="0" smtClean="0">
                <a:solidFill>
                  <a:srgbClr val="000000"/>
                </a:solidFill>
              </a:rPr>
              <a:t>—</a:t>
            </a:r>
            <a:r>
              <a:rPr kumimoji="1" lang="zh-CN" altLang="en-US" dirty="0" smtClean="0">
                <a:solidFill>
                  <a:srgbClr val="000000"/>
                </a:solidFill>
              </a:rPr>
              <a:t>爱心</a:t>
            </a:r>
            <a:endParaRPr kumimoji="1" lang="zh-CN" altLang="en-US" dirty="0">
              <a:solidFill>
                <a:srgbClr val="0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altLang="zh-CN" sz="4400" dirty="0" smtClean="0"/>
          </a:p>
          <a:p>
            <a:pPr marL="0" indent="0">
              <a:buNone/>
            </a:pPr>
            <a:r>
              <a:rPr lang="zh-CN" altLang="zh-CN" sz="4400" dirty="0" smtClean="0"/>
              <a:t>启</a:t>
            </a:r>
            <a:r>
              <a:rPr lang="en-US" altLang="zh-CN" sz="4400" dirty="0"/>
              <a:t>2:3 </a:t>
            </a:r>
            <a:r>
              <a:rPr lang="zh-CN" altLang="zh-CN" sz="4400" dirty="0"/>
              <a:t>你也能忍耐，曾为我的名劳苦，并不乏倦。</a:t>
            </a:r>
            <a:r>
              <a:rPr lang="en-US" altLang="zh-CN" sz="4400" dirty="0"/>
              <a:t>2:4 </a:t>
            </a:r>
            <a:r>
              <a:rPr lang="zh-CN" altLang="zh-CN" sz="4400" dirty="0"/>
              <a:t>然而有一件事我要责备你，就是你把起初的爱心离弃了</a:t>
            </a:r>
            <a:r>
              <a:rPr lang="zh-CN" altLang="zh-CN" sz="4400" dirty="0" smtClean="0"/>
              <a:t>。</a:t>
            </a:r>
            <a:endParaRPr lang="en-AU" altLang="zh-CN" sz="4400" dirty="0"/>
          </a:p>
        </p:txBody>
      </p:sp>
    </p:spTree>
    <p:extLst>
      <p:ext uri="{BB962C8B-B14F-4D97-AF65-F5344CB8AC3E}">
        <p14:creationId xmlns:p14="http://schemas.microsoft.com/office/powerpoint/2010/main" val="2410415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B9CDE5"/>
          </a:solidFill>
        </p:spPr>
        <p:txBody>
          <a:bodyPr>
            <a:normAutofit/>
          </a:bodyPr>
          <a:lstStyle/>
          <a:p>
            <a:r>
              <a:rPr lang="zh-CN" altLang="en-US" sz="4800" dirty="0" smtClean="0">
                <a:solidFill>
                  <a:srgbClr val="000000"/>
                </a:solidFill>
              </a:rPr>
              <a:t>一、宗教政治</a:t>
            </a:r>
            <a:r>
              <a:rPr lang="zh-CN" altLang="zh-CN" sz="4800" dirty="0" smtClean="0">
                <a:solidFill>
                  <a:srgbClr val="000000"/>
                </a:solidFill>
              </a:rPr>
              <a:t>逼迫中</a:t>
            </a:r>
            <a:r>
              <a:rPr lang="zh-CN" altLang="en-US" sz="4800" dirty="0" smtClean="0">
                <a:solidFill>
                  <a:srgbClr val="000000"/>
                </a:solidFill>
              </a:rPr>
              <a:t>的屹立</a:t>
            </a:r>
            <a:endParaRPr kumimoji="1" lang="zh-CN" altLang="en-US" sz="4800" dirty="0">
              <a:solidFill>
                <a:srgbClr val="0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93268" y="1600200"/>
            <a:ext cx="8738482" cy="512319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4000" dirty="0" smtClean="0"/>
              <a:t>12 </a:t>
            </a:r>
            <a:r>
              <a:rPr lang="zh-CN" altLang="zh-CN" sz="4000" dirty="0"/>
              <a:t>但这一切的事以先，人要下手拿住你们，逼迫你们，把你们交给会堂，并且收在监里，又为我的名拉你们到君王诸侯面前</a:t>
            </a:r>
            <a:r>
              <a:rPr lang="zh-CN" altLang="zh-CN" sz="4000" dirty="0" smtClean="0"/>
              <a:t>。</a:t>
            </a:r>
            <a:r>
              <a:rPr lang="en-US" altLang="zh-CN" sz="4000" dirty="0" smtClean="0"/>
              <a:t>13 </a:t>
            </a:r>
            <a:r>
              <a:rPr lang="zh-CN" altLang="zh-CN" sz="4000" dirty="0"/>
              <a:t>但这些事终必为你们的见证</a:t>
            </a:r>
            <a:r>
              <a:rPr lang="zh-CN" altLang="zh-CN" sz="4000" dirty="0" smtClean="0"/>
              <a:t>。</a:t>
            </a:r>
            <a:r>
              <a:rPr lang="en-US" altLang="zh-CN" sz="4000" dirty="0" smtClean="0"/>
              <a:t>14 </a:t>
            </a:r>
            <a:r>
              <a:rPr lang="zh-CN" altLang="zh-CN" sz="4000" dirty="0"/>
              <a:t>所以，你们当立定心意，不要预先思想怎样分诉</a:t>
            </a:r>
            <a:r>
              <a:rPr lang="zh-CN" altLang="zh-CN" sz="4000" dirty="0" smtClean="0"/>
              <a:t>；</a:t>
            </a:r>
            <a:r>
              <a:rPr lang="en-US" altLang="zh-CN" sz="4000" dirty="0" smtClean="0"/>
              <a:t>15 </a:t>
            </a:r>
            <a:r>
              <a:rPr lang="zh-CN" altLang="zh-CN" sz="4000" dirty="0"/>
              <a:t>因为我必赐你们口才、智慧，是你们一切敌人所敌不住、驳不倒的。</a:t>
            </a:r>
            <a:endParaRPr lang="en-AU" altLang="zh-CN" sz="4000" dirty="0"/>
          </a:p>
          <a:p>
            <a:endParaRPr kumimoji="1" lang="zh-CN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5406822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B9CDE5"/>
          </a:solidFill>
        </p:spPr>
        <p:txBody>
          <a:bodyPr>
            <a:normAutofit/>
          </a:bodyPr>
          <a:lstStyle/>
          <a:p>
            <a:r>
              <a:rPr kumimoji="1" lang="zh-CN" altLang="en-US" sz="6000" dirty="0" smtClean="0"/>
              <a:t>总</a:t>
            </a:r>
            <a:r>
              <a:rPr kumimoji="1" lang="en-US" altLang="zh-CN" sz="6000" dirty="0" smtClean="0"/>
              <a:t>   </a:t>
            </a:r>
            <a:r>
              <a:rPr kumimoji="1" lang="zh-CN" altLang="en-US" sz="6000" dirty="0" smtClean="0"/>
              <a:t>结</a:t>
            </a:r>
            <a:endParaRPr kumimoji="1" lang="zh-CN" altLang="en-US" sz="60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altLang="zh-CN" sz="4000" dirty="0" smtClean="0"/>
          </a:p>
          <a:p>
            <a:pPr marL="0" indent="0">
              <a:buNone/>
            </a:pPr>
            <a:r>
              <a:rPr lang="zh-CN" altLang="en-US" sz="4000" dirty="0" smtClean="0"/>
              <a:t>启</a:t>
            </a:r>
            <a:r>
              <a:rPr lang="en-US" altLang="zh-CN" sz="4000" dirty="0" smtClean="0"/>
              <a:t>1</a:t>
            </a:r>
            <a:r>
              <a:rPr lang="en-US" altLang="zh-CN" sz="4000" dirty="0"/>
              <a:t>:9 </a:t>
            </a:r>
            <a:r>
              <a:rPr lang="zh-CN" altLang="en-US" sz="4000" dirty="0"/>
              <a:t>我约翰就是你们的弟兄，和你们在耶稣的患难、国度、忍耐里一同有份，为　神的道，并为给耶稣作的见证，曾在那名叫拔摩的海岛上。</a:t>
            </a:r>
            <a:endParaRPr kumimoji="1" lang="zh-CN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618025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B9CDE5"/>
          </a:solidFill>
        </p:spPr>
        <p:txBody>
          <a:bodyPr>
            <a:normAutofit/>
          </a:bodyPr>
          <a:lstStyle/>
          <a:p>
            <a:pPr lvl="0"/>
            <a:r>
              <a:rPr lang="zh-CN" altLang="zh-CN" sz="6000" dirty="0">
                <a:solidFill>
                  <a:srgbClr val="000000"/>
                </a:solidFill>
              </a:rPr>
              <a:t>宗教的</a:t>
            </a:r>
            <a:r>
              <a:rPr lang="zh-CN" altLang="zh-CN" sz="6000" dirty="0" smtClean="0">
                <a:solidFill>
                  <a:srgbClr val="000000"/>
                </a:solidFill>
              </a:rPr>
              <a:t>逼迫</a:t>
            </a:r>
            <a:endParaRPr kumimoji="1" lang="zh-CN" altLang="en-US" sz="6000" dirty="0">
              <a:solidFill>
                <a:srgbClr val="0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US" altLang="zh-CN" sz="5200" dirty="0" smtClean="0"/>
          </a:p>
          <a:p>
            <a:pPr marL="0" indent="0">
              <a:buNone/>
            </a:pPr>
            <a:r>
              <a:rPr lang="zh-CN" altLang="zh-CN" sz="5200" dirty="0" smtClean="0"/>
              <a:t>路</a:t>
            </a:r>
            <a:r>
              <a:rPr lang="en-US" altLang="zh-CN" sz="5200" dirty="0"/>
              <a:t>21:12 </a:t>
            </a:r>
            <a:r>
              <a:rPr lang="zh-CN" altLang="zh-CN" sz="5200" dirty="0"/>
              <a:t>但这一切的事以先，人要下手拿住你们，逼迫你们，把你们交给会堂，并且收在监里。</a:t>
            </a:r>
            <a:endParaRPr lang="en-AU" altLang="zh-CN" sz="5200" dirty="0"/>
          </a:p>
          <a:p>
            <a:pPr marL="0" indent="0">
              <a:buNone/>
            </a:pPr>
            <a:endParaRPr lang="en-AU" altLang="zh-CN" sz="5200" dirty="0"/>
          </a:p>
          <a:p>
            <a:pPr marL="0" indent="0">
              <a:buNone/>
            </a:pPr>
            <a:r>
              <a:rPr lang="zh-CN" altLang="zh-CN" sz="5200" dirty="0"/>
              <a:t>太</a:t>
            </a:r>
            <a:r>
              <a:rPr lang="en-US" altLang="zh-CN" sz="5200" dirty="0"/>
              <a:t>10:17 </a:t>
            </a:r>
            <a:r>
              <a:rPr lang="zh-CN" altLang="zh-CN" sz="5200" dirty="0"/>
              <a:t>你们要防备人；因为他们要把你们交给公会，也要在会堂里鞭打你们</a:t>
            </a:r>
            <a:endParaRPr lang="en-AU" altLang="zh-CN" sz="5200" dirty="0"/>
          </a:p>
          <a:p>
            <a:pPr marL="0" indent="0">
              <a:buNone/>
            </a:pPr>
            <a:r>
              <a:rPr lang="en-US" altLang="zh-CN" dirty="0"/>
              <a:t> </a:t>
            </a:r>
            <a:endParaRPr lang="en-AU" altLang="zh-CN" dirty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74980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B9CDE5"/>
          </a:solidFill>
        </p:spPr>
        <p:txBody>
          <a:bodyPr>
            <a:noAutofit/>
          </a:bodyPr>
          <a:lstStyle/>
          <a:p>
            <a:r>
              <a:rPr kumimoji="1" lang="zh-CN" altLang="en-US" sz="7200" dirty="0" smtClean="0">
                <a:solidFill>
                  <a:srgbClr val="000000"/>
                </a:solidFill>
              </a:rPr>
              <a:t>政治的逼迫</a:t>
            </a:r>
            <a:endParaRPr kumimoji="1" lang="zh-CN" altLang="en-US" sz="7200" dirty="0">
              <a:solidFill>
                <a:srgbClr val="0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en-US" altLang="zh-CN" sz="4000" dirty="0" smtClean="0"/>
          </a:p>
          <a:p>
            <a:pPr marL="0" indent="0">
              <a:buNone/>
            </a:pPr>
            <a:r>
              <a:rPr lang="zh-CN" altLang="zh-CN" sz="4000" dirty="0" smtClean="0"/>
              <a:t>路</a:t>
            </a:r>
            <a:r>
              <a:rPr lang="en-US" altLang="zh-CN" sz="4000" dirty="0"/>
              <a:t>21:12</a:t>
            </a:r>
            <a:r>
              <a:rPr lang="zh-CN" altLang="zh-CN" sz="4000" dirty="0"/>
              <a:t>又为我的名拉你们到君王诸侯面前</a:t>
            </a:r>
            <a:r>
              <a:rPr lang="zh-CN" altLang="zh-CN" sz="4000" dirty="0" smtClean="0"/>
              <a:t>。</a:t>
            </a:r>
            <a:endParaRPr lang="en-US" altLang="zh-CN" sz="4000" dirty="0" smtClean="0"/>
          </a:p>
          <a:p>
            <a:pPr marL="0" indent="0">
              <a:buNone/>
            </a:pPr>
            <a:r>
              <a:rPr lang="zh-CN" altLang="zh-CN" sz="4000" dirty="0" smtClean="0"/>
              <a:t>太</a:t>
            </a:r>
            <a:r>
              <a:rPr lang="en-US" altLang="zh-CN" sz="4000" dirty="0"/>
              <a:t>10:18 </a:t>
            </a:r>
            <a:r>
              <a:rPr lang="zh-CN" altLang="zh-CN" sz="4000" dirty="0"/>
              <a:t>并且你们要为我的缘故被送到诸侯君王面前，对他们和外邦人作见证</a:t>
            </a:r>
            <a:r>
              <a:rPr lang="zh-CN" altLang="zh-CN" sz="4000" dirty="0" smtClean="0"/>
              <a:t>。</a:t>
            </a:r>
            <a:endParaRPr lang="en-AU" altLang="zh-CN" sz="4000" dirty="0"/>
          </a:p>
        </p:txBody>
      </p:sp>
    </p:spTree>
    <p:extLst>
      <p:ext uri="{BB962C8B-B14F-4D97-AF65-F5344CB8AC3E}">
        <p14:creationId xmlns:p14="http://schemas.microsoft.com/office/powerpoint/2010/main" val="2592879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B9CDE5"/>
          </a:solidFill>
        </p:spPr>
        <p:txBody>
          <a:bodyPr>
            <a:normAutofit/>
          </a:bodyPr>
          <a:lstStyle/>
          <a:p>
            <a:pPr lvl="0"/>
            <a:r>
              <a:rPr lang="en-US" altLang="zh-CN" sz="6000" dirty="0" smtClean="0">
                <a:solidFill>
                  <a:srgbClr val="000000"/>
                </a:solidFill>
              </a:rPr>
              <a:t>1</a:t>
            </a:r>
            <a:r>
              <a:rPr lang="zh-CN" altLang="en-US" sz="6000" dirty="0" smtClean="0">
                <a:solidFill>
                  <a:srgbClr val="000000"/>
                </a:solidFill>
              </a:rPr>
              <a:t>、</a:t>
            </a:r>
            <a:r>
              <a:rPr lang="zh-CN" altLang="zh-CN" sz="6000" dirty="0" smtClean="0">
                <a:solidFill>
                  <a:srgbClr val="000000"/>
                </a:solidFill>
              </a:rPr>
              <a:t>屹立的</a:t>
            </a:r>
            <a:r>
              <a:rPr lang="zh-CN" altLang="zh-CN" sz="6000" dirty="0">
                <a:solidFill>
                  <a:srgbClr val="000000"/>
                </a:solidFill>
              </a:rPr>
              <a:t>原因</a:t>
            </a:r>
            <a:endParaRPr lang="en-AU" altLang="zh-CN" sz="6000" dirty="0">
              <a:solidFill>
                <a:srgbClr val="0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sz="4400" dirty="0" smtClean="0"/>
              <a:t>A</a:t>
            </a:r>
            <a:r>
              <a:rPr lang="zh-CN" altLang="en-US" sz="4400" dirty="0" smtClean="0"/>
              <a:t>、</a:t>
            </a:r>
            <a:r>
              <a:rPr lang="en-US" altLang="zh-CN" sz="4400" dirty="0" smtClean="0"/>
              <a:t> </a:t>
            </a:r>
            <a:r>
              <a:rPr lang="zh-CN" altLang="zh-CN" sz="4400" dirty="0"/>
              <a:t>但这些事终必为你们</a:t>
            </a:r>
            <a:r>
              <a:rPr lang="zh-CN" altLang="zh-CN" sz="4400" dirty="0" smtClean="0"/>
              <a:t>的见证</a:t>
            </a:r>
            <a:endParaRPr lang="en-US" altLang="zh-CN" sz="4400" dirty="0"/>
          </a:p>
          <a:p>
            <a:pPr marL="0" indent="0">
              <a:buNone/>
            </a:pPr>
            <a:endParaRPr lang="en-US" altLang="zh-CN" sz="4400" dirty="0" smtClean="0"/>
          </a:p>
          <a:p>
            <a:pPr marL="0" indent="0">
              <a:buNone/>
            </a:pPr>
            <a:r>
              <a:rPr lang="zh-CN" altLang="en-US" sz="3600" dirty="0"/>
              <a:t>腓</a:t>
            </a:r>
            <a:r>
              <a:rPr lang="en-US" altLang="zh-CN" sz="3600" dirty="0"/>
              <a:t>1</a:t>
            </a:r>
            <a:r>
              <a:rPr lang="en-US" altLang="zh-CN" sz="3600" dirty="0"/>
              <a:t>:12 </a:t>
            </a:r>
            <a:r>
              <a:rPr lang="zh-CN" altLang="zh-CN" sz="3600" dirty="0"/>
              <a:t>弟兄们，我愿意你们知道，我所</a:t>
            </a:r>
            <a:r>
              <a:rPr lang="zh-CN" altLang="zh-CN" sz="3600" dirty="0"/>
              <a:t>遭遇的事更是叫福音兴旺，</a:t>
            </a:r>
            <a:r>
              <a:rPr lang="en-US" altLang="zh-CN" sz="3600" dirty="0"/>
              <a:t>13</a:t>
            </a:r>
            <a:r>
              <a:rPr lang="zh-CN" altLang="zh-CN" sz="3600" dirty="0"/>
              <a:t>以致我受</a:t>
            </a:r>
            <a:r>
              <a:rPr lang="zh-CN" altLang="zh-CN" sz="3600" dirty="0"/>
              <a:t>的捆锁在御营全军和其余的人中，已经显明是为基督的缘</a:t>
            </a:r>
            <a:r>
              <a:rPr lang="zh-CN" altLang="zh-CN" sz="3600" dirty="0"/>
              <a:t>故</a:t>
            </a:r>
            <a:r>
              <a:rPr lang="en-US" altLang="zh-CN" sz="3600" dirty="0"/>
              <a:t>1</a:t>
            </a:r>
            <a:r>
              <a:rPr lang="en-US" altLang="zh-CN" sz="3600" dirty="0"/>
              <a:t>:14 </a:t>
            </a:r>
            <a:r>
              <a:rPr lang="zh-CN" altLang="zh-CN" sz="3600" dirty="0"/>
              <a:t>并且那在主里的弟兄多半因我受的捆锁就笃信不疑，越发放胆传　神的道，无所惧怕。</a:t>
            </a:r>
            <a:endParaRPr lang="en-AU" altLang="zh-CN" sz="3600" dirty="0"/>
          </a:p>
          <a:p>
            <a:pPr marL="0" indent="0">
              <a:buNone/>
            </a:pPr>
            <a:endParaRPr lang="en-US" altLang="zh-CN" sz="4400" dirty="0" smtClean="0"/>
          </a:p>
        </p:txBody>
      </p:sp>
    </p:spTree>
    <p:extLst>
      <p:ext uri="{BB962C8B-B14F-4D97-AF65-F5344CB8AC3E}">
        <p14:creationId xmlns:p14="http://schemas.microsoft.com/office/powerpoint/2010/main" val="791499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B9CDE5"/>
          </a:solidFill>
        </p:spPr>
        <p:txBody>
          <a:bodyPr>
            <a:normAutofit/>
          </a:bodyPr>
          <a:lstStyle/>
          <a:p>
            <a:r>
              <a:rPr lang="en-US" altLang="zh-CN" dirty="0" smtClean="0">
                <a:solidFill>
                  <a:srgbClr val="000000"/>
                </a:solidFill>
              </a:rPr>
              <a:t>B</a:t>
            </a:r>
            <a:r>
              <a:rPr lang="zh-CN" altLang="zh-CN" dirty="0" smtClean="0">
                <a:solidFill>
                  <a:srgbClr val="000000"/>
                </a:solidFill>
              </a:rPr>
              <a:t>、</a:t>
            </a:r>
            <a:r>
              <a:rPr lang="zh-CN" altLang="zh-CN" dirty="0">
                <a:solidFill>
                  <a:srgbClr val="000000"/>
                </a:solidFill>
              </a:rPr>
              <a:t>这是三一上帝的</a:t>
            </a:r>
            <a:r>
              <a:rPr lang="zh-CN" altLang="zh-CN" dirty="0" smtClean="0">
                <a:solidFill>
                  <a:srgbClr val="000000"/>
                </a:solidFill>
              </a:rPr>
              <a:t>工作</a:t>
            </a:r>
            <a:endParaRPr kumimoji="1" lang="zh-CN" altLang="en-US" dirty="0">
              <a:solidFill>
                <a:srgbClr val="0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CN" sz="4400" dirty="0" smtClean="0"/>
          </a:p>
          <a:p>
            <a:pPr marL="0" indent="0">
              <a:buNone/>
            </a:pPr>
            <a:r>
              <a:rPr lang="zh-CN" altLang="en-US" sz="4400" dirty="0" smtClean="0"/>
              <a:t>路</a:t>
            </a:r>
            <a:r>
              <a:rPr lang="en-US" altLang="zh-CN" sz="4400" dirty="0" smtClean="0"/>
              <a:t>21:14</a:t>
            </a:r>
            <a:r>
              <a:rPr lang="zh-CN" altLang="zh-CN" sz="4400" dirty="0" smtClean="0"/>
              <a:t>所以</a:t>
            </a:r>
            <a:r>
              <a:rPr lang="zh-CN" altLang="zh-CN" sz="4400" dirty="0"/>
              <a:t>，你们当立定心意，不要预先思想怎样分诉；</a:t>
            </a:r>
            <a:r>
              <a:rPr lang="en-US" altLang="zh-CN" sz="4400" dirty="0"/>
              <a:t>21:15 </a:t>
            </a:r>
            <a:r>
              <a:rPr lang="zh-CN" altLang="zh-CN" sz="4400" dirty="0"/>
              <a:t>因为我必赐你们口才、智慧，是你们一切敌人所敌不住、驳不倒的。</a:t>
            </a:r>
            <a:endParaRPr lang="en-AU" altLang="zh-CN" sz="4400" dirty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389105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648870"/>
            <a:ext cx="8229600" cy="54772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zh-CN" sz="4800" dirty="0" smtClean="0"/>
              <a:t>太</a:t>
            </a:r>
            <a:r>
              <a:rPr lang="en-US" altLang="zh-CN" sz="4800" dirty="0"/>
              <a:t>10:19 </a:t>
            </a:r>
            <a:r>
              <a:rPr lang="zh-CN" altLang="zh-CN" sz="4800" dirty="0"/>
              <a:t>你们被交的时候，不要思虑怎样说话，或说什么话。到那时候，必赐给你们当说的话；</a:t>
            </a:r>
            <a:r>
              <a:rPr lang="en-US" altLang="zh-CN" sz="4800" dirty="0"/>
              <a:t>10:20 </a:t>
            </a:r>
            <a:r>
              <a:rPr lang="zh-CN" altLang="zh-CN" sz="4800" dirty="0"/>
              <a:t>因为不是你们自己说的，乃是你们父的灵在你们里头说的</a:t>
            </a:r>
            <a:r>
              <a:rPr lang="zh-CN" altLang="zh-CN" sz="4800" dirty="0" smtClean="0"/>
              <a:t>。</a:t>
            </a:r>
            <a:endParaRPr lang="en-AU" altLang="zh-CN" sz="4800" dirty="0"/>
          </a:p>
        </p:txBody>
      </p:sp>
    </p:spTree>
    <p:extLst>
      <p:ext uri="{BB962C8B-B14F-4D97-AF65-F5344CB8AC3E}">
        <p14:creationId xmlns:p14="http://schemas.microsoft.com/office/powerpoint/2010/main" val="30214241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B9CDE5"/>
          </a:solidFill>
        </p:spPr>
        <p:txBody>
          <a:bodyPr>
            <a:normAutofit/>
          </a:bodyPr>
          <a:lstStyle/>
          <a:p>
            <a:r>
              <a:rPr kumimoji="1" lang="en-US" altLang="zh-CN" sz="6000" dirty="0" smtClean="0">
                <a:solidFill>
                  <a:srgbClr val="000000"/>
                </a:solidFill>
              </a:rPr>
              <a:t>2</a:t>
            </a:r>
            <a:r>
              <a:rPr kumimoji="1" lang="zh-CN" altLang="en-US" sz="6000" dirty="0" smtClean="0">
                <a:solidFill>
                  <a:srgbClr val="000000"/>
                </a:solidFill>
              </a:rPr>
              <a:t>、屹立中的见证</a:t>
            </a:r>
            <a:endParaRPr kumimoji="1" lang="zh-CN" altLang="en-US" sz="6000" dirty="0">
              <a:solidFill>
                <a:srgbClr val="0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zh-CN" dirty="0"/>
          </a:p>
          <a:p>
            <a:pPr marL="0" indent="0" algn="ctr">
              <a:buNone/>
            </a:pPr>
            <a:r>
              <a:rPr lang="zh-CN" altLang="zh-CN" dirty="0"/>
              <a:t>但这些事终必为你们的见证</a:t>
            </a:r>
            <a:r>
              <a:rPr lang="zh-CN" altLang="en-US" dirty="0"/>
              <a:t>（</a:t>
            </a:r>
            <a:r>
              <a:rPr lang="en-US" altLang="zh-CN" dirty="0"/>
              <a:t>CUV</a:t>
            </a:r>
            <a:r>
              <a:rPr lang="zh-CN" altLang="en-US" dirty="0"/>
              <a:t>）</a:t>
            </a:r>
            <a:endParaRPr lang="en-US" altLang="zh-CN" dirty="0"/>
          </a:p>
          <a:p>
            <a:pPr marL="0" indent="0" algn="ctr">
              <a:buNone/>
            </a:pPr>
            <a:endParaRPr lang="en-US" altLang="zh-CN" dirty="0"/>
          </a:p>
          <a:p>
            <a:pPr marL="0" indent="0" algn="ctr">
              <a:buNone/>
            </a:pPr>
            <a:r>
              <a:rPr lang="en-US" altLang="zh-CN" dirty="0"/>
              <a:t>This </a:t>
            </a:r>
            <a:r>
              <a:rPr lang="en-US" altLang="zh-CN" dirty="0"/>
              <a:t>will be your opportunity to bear witness</a:t>
            </a:r>
            <a:r>
              <a:rPr lang="en-US" altLang="zh-CN" dirty="0"/>
              <a:t>.</a:t>
            </a:r>
            <a:r>
              <a:rPr lang="zh-CN" altLang="en-US" dirty="0"/>
              <a:t>（</a:t>
            </a:r>
            <a:r>
              <a:rPr lang="en-US" altLang="zh-CN" dirty="0" smtClean="0"/>
              <a:t>ESV</a:t>
            </a:r>
            <a:r>
              <a:rPr lang="zh-CN" altLang="en-US" dirty="0" smtClean="0"/>
              <a:t>,</a:t>
            </a:r>
            <a:r>
              <a:rPr lang="en-US" altLang="zh-CN" dirty="0" smtClean="0"/>
              <a:t>NIV,</a:t>
            </a:r>
            <a:r>
              <a:rPr lang="zh-CN" altLang="en-US" dirty="0" smtClean="0"/>
              <a:t> </a:t>
            </a:r>
            <a:r>
              <a:rPr lang="en-US" altLang="zh-CN" dirty="0" smtClean="0"/>
              <a:t>NASB</a:t>
            </a:r>
            <a:r>
              <a:rPr lang="zh-CN" altLang="en-US" dirty="0" smtClean="0"/>
              <a:t>）</a:t>
            </a:r>
            <a:endParaRPr lang="en-AU" altLang="zh-CN" dirty="0"/>
          </a:p>
          <a:p>
            <a:endParaRPr lang="en-US" altLang="zh-CN" sz="4400" dirty="0"/>
          </a:p>
          <a:p>
            <a:endParaRPr kumimoji="1" lang="zh-CN" altLang="en-US" sz="4400" dirty="0"/>
          </a:p>
        </p:txBody>
      </p:sp>
    </p:spTree>
    <p:extLst>
      <p:ext uri="{BB962C8B-B14F-4D97-AF65-F5344CB8AC3E}">
        <p14:creationId xmlns:p14="http://schemas.microsoft.com/office/powerpoint/2010/main" val="30890937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B9CDE5"/>
          </a:solidFill>
        </p:spPr>
        <p:txBody>
          <a:bodyPr/>
          <a:lstStyle/>
          <a:p>
            <a:r>
              <a:rPr kumimoji="1" lang="zh-CN" altLang="en-US" dirty="0" smtClean="0"/>
              <a:t>彼得在公会前的见证</a:t>
            </a:r>
            <a:endParaRPr kumimoji="1" lang="zh-CN" altLang="en-US" dirty="0"/>
          </a:p>
        </p:txBody>
      </p:sp>
      <p:pic>
        <p:nvPicPr>
          <p:cNvPr id="4" name="内容占位符 3" descr="圖片1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87" r="-1818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181076173"/>
      </p:ext>
    </p:extLst>
  </p:cSld>
  <p:clrMapOvr>
    <a:masterClrMapping/>
  </p:clrMapOvr>
</p:sld>
</file>

<file path=ppt/theme/theme1.xml><?xml version="1.0" encoding="utf-8"?>
<a:theme xmlns:a="http://schemas.openxmlformats.org/drawingml/2006/main" name="黑色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黑色 .thmx</Template>
  <TotalTime>144</TotalTime>
  <Words>657</Words>
  <Application>Microsoft Macintosh PowerPoint</Application>
  <PresentationFormat>全屏显示(4:3)</PresentationFormat>
  <Paragraphs>61</Paragraphs>
  <Slides>20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1" baseType="lpstr">
      <vt:lpstr>黑色</vt:lpstr>
      <vt:lpstr>逼迫中的屹立</vt:lpstr>
      <vt:lpstr>一、宗教政治逼迫中的屹立</vt:lpstr>
      <vt:lpstr>宗教的逼迫</vt:lpstr>
      <vt:lpstr>政治的逼迫</vt:lpstr>
      <vt:lpstr>1、屹立的原因</vt:lpstr>
      <vt:lpstr>B、这是三一上帝的工作</vt:lpstr>
      <vt:lpstr>PowerPoint 演示文稿</vt:lpstr>
      <vt:lpstr>2、屹立中的见证</vt:lpstr>
      <vt:lpstr>彼得在公会前的见证</vt:lpstr>
      <vt:lpstr>保罗向亚基帕王传道</vt:lpstr>
      <vt:lpstr>二、家人和众人逼迫中的屹立</vt:lpstr>
      <vt:lpstr>1、逼迫屹立的原因</vt:lpstr>
      <vt:lpstr>PowerPoint 演示文稿</vt:lpstr>
      <vt:lpstr>B、基督的榜样</vt:lpstr>
      <vt:lpstr>2、屹立中的坚忍</vt:lpstr>
      <vt:lpstr>A、圣徒的坚忍--勇敢的心</vt:lpstr>
      <vt:lpstr>PowerPoint 演示文稿</vt:lpstr>
      <vt:lpstr>B、圣徒的坚忍--忠心</vt:lpstr>
      <vt:lpstr>C、圣徒的坚忍—爱心</vt:lpstr>
      <vt:lpstr>总   结</vt:lpstr>
    </vt:vector>
  </TitlesOfParts>
  <Company>dd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逼迫中的屹立</dc:title>
  <dc:creator>Muqun Nan</dc:creator>
  <cp:lastModifiedBy>Muqun Nan</cp:lastModifiedBy>
  <cp:revision>9</cp:revision>
  <dcterms:created xsi:type="dcterms:W3CDTF">2020-02-14T09:15:24Z</dcterms:created>
  <dcterms:modified xsi:type="dcterms:W3CDTF">2020-02-15T10:32:41Z</dcterms:modified>
</cp:coreProperties>
</file>