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4241831"/>
            <a:ext cx="10464800" cy="90163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>
                <a:latin typeface="+mn-lt"/>
                <a:ea typeface="+mn-ea"/>
                <a:cs typeface="+mn-cs"/>
                <a:sym typeface="Papyrus"/>
              </a:defRPr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>
                <a:latin typeface="+mn-lt"/>
                <a:ea typeface="+mn-ea"/>
                <a:cs typeface="+mn-cs"/>
                <a:sym typeface="Papyrus"/>
              </a:defRPr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>
                <a:latin typeface="+mn-lt"/>
                <a:ea typeface="+mn-ea"/>
                <a:cs typeface="+mn-cs"/>
                <a:sym typeface="Papyrus"/>
              </a:defRPr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>
                <a:latin typeface="+mn-lt"/>
                <a:ea typeface="+mn-ea"/>
                <a:cs typeface="+mn-cs"/>
                <a:sym typeface="Papyrus"/>
              </a:defRPr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37299" y="9296400"/>
            <a:ext cx="323479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946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1pPr>
      <a:lvl2pPr marL="9645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2pPr>
      <a:lvl3pPr marL="14344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3pPr>
      <a:lvl4pPr marL="19043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4pPr>
      <a:lvl5pPr marL="23742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5pPr>
      <a:lvl6pPr marL="28441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6pPr>
      <a:lvl7pPr marL="33140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7pPr>
      <a:lvl8pPr marL="37839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8pPr>
      <a:lvl9pPr marL="4253831" marR="0" indent="-49463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3E231A"/>
          </a:solidFill>
          <a:uFillTx/>
          <a:latin typeface="华文楷体"/>
          <a:ea typeface="华文楷体"/>
          <a:cs typeface="华文楷体"/>
          <a:sym typeface="华文楷体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耶稣被卖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路加福音22:1-6</a:t>
            </a:r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42473" y="2053282"/>
            <a:ext cx="43307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因着耶稣的顺服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xfrm>
            <a:off x="1270000" y="2109241"/>
            <a:ext cx="10464800" cy="3473799"/>
          </a:xfrm>
          <a:prstGeom prst="rect">
            <a:avLst/>
          </a:prstGeom>
        </p:spPr>
        <p:txBody>
          <a:bodyPr/>
          <a:lstStyle/>
          <a:p>
            <a:pPr marL="469900" indent="-469900" algn="just">
              <a:buBlip>
                <a:blip r:embed="rId2"/>
              </a:buBlip>
            </a:pPr>
            <a:r>
              <a:t>耶稣自愿去受死</a:t>
            </a:r>
          </a:p>
          <a:p>
            <a:pPr marL="0" indent="0" algn="just">
              <a:buSzTx/>
              <a:buNone/>
              <a:defRPr sz="3000"/>
            </a:pPr>
            <a:r>
              <a:t>约10:18没有人夺我的命去，是我自己舍的。我有权柄舍了，也有权柄取回来。这是我从我父所受的命令。”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神作此事的动因：爱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耶稣怎么被卖？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二，耶稣被卖是藉着人的手</a:t>
            </a:r>
          </a:p>
        </p:txBody>
      </p:sp>
      <p:sp>
        <p:nvSpPr>
          <p:cNvPr id="154" name="Shape 154"/>
          <p:cNvSpPr/>
          <p:nvPr>
            <p:ph type="body" sz="half" idx="1"/>
          </p:nvPr>
        </p:nvSpPr>
        <p:spPr>
          <a:xfrm>
            <a:off x="1270000" y="2386359"/>
            <a:ext cx="10464800" cy="4726882"/>
          </a:xfrm>
          <a:prstGeom prst="rect">
            <a:avLst/>
          </a:prstGeom>
        </p:spPr>
        <p:txBody>
          <a:bodyPr/>
          <a:lstStyle/>
          <a:p>
            <a:pPr marL="469900" indent="-469900">
              <a:lnSpc>
                <a:spcPct val="200000"/>
              </a:lnSpc>
              <a:buBlip>
                <a:blip r:embed="rId2"/>
              </a:buBlip>
              <a:defRPr sz="4500"/>
            </a:pPr>
            <a:r>
              <a:t>藉祭司长和文士的手</a:t>
            </a:r>
          </a:p>
          <a:p>
            <a:pPr marL="469900" indent="-469900">
              <a:lnSpc>
                <a:spcPct val="200000"/>
              </a:lnSpc>
              <a:buBlip>
                <a:blip r:embed="rId2"/>
              </a:buBlip>
              <a:defRPr sz="4500"/>
            </a:pPr>
            <a:r>
              <a:t>藉加略人犹大的手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61468" y="1588504"/>
            <a:ext cx="9564365" cy="4773192"/>
          </a:xfrm>
          <a:prstGeom prst="rect">
            <a:avLst/>
          </a:prstGeom>
        </p:spPr>
      </p:pic>
      <p:sp>
        <p:nvSpPr>
          <p:cNvPr id="157" name="Shape 157"/>
          <p:cNvSpPr/>
          <p:nvPr>
            <p:ph type="title"/>
          </p:nvPr>
        </p:nvSpPr>
        <p:spPr>
          <a:xfrm>
            <a:off x="1270000" y="6680200"/>
            <a:ext cx="10464800" cy="837196"/>
          </a:xfrm>
          <a:prstGeom prst="rect">
            <a:avLst/>
          </a:prstGeom>
        </p:spPr>
        <p:txBody>
          <a:bodyPr/>
          <a:lstStyle>
            <a:lvl1pPr defTabSz="549148">
              <a:defRPr sz="4794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犹大把耶稣卖给祭司长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祭司长和文士为什么想杀耶稣？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耶稣犯安息日</a:t>
            </a:r>
          </a:p>
          <a:p>
            <a:pPr>
              <a:buBlip>
                <a:blip r:embed="rId2"/>
              </a:buBlip>
            </a:pPr>
            <a:r>
              <a:t>耶稣洁净圣殿</a:t>
            </a:r>
          </a:p>
          <a:p>
            <a:pPr>
              <a:buBlip>
                <a:blip r:embed="rId2"/>
              </a:buBlip>
            </a:pPr>
            <a:r>
              <a:t>耶稣不守传统（不洗手吃饭）</a:t>
            </a:r>
          </a:p>
          <a:p>
            <a:pPr>
              <a:buBlip>
                <a:blip r:embed="rId2"/>
              </a:buBlip>
            </a:pPr>
            <a:r>
              <a:t>耶稣与税吏妓女这些罪人在一起</a:t>
            </a:r>
          </a:p>
          <a:p>
            <a:pPr>
              <a:buBlip>
                <a:blip r:embed="rId2"/>
              </a:buBlip>
            </a:pPr>
            <a:r>
              <a:t>耶稣称神为父，把自己当作与神平等</a:t>
            </a:r>
          </a:p>
          <a:p>
            <a:pPr>
              <a:buBlip>
                <a:blip r:embed="rId2"/>
              </a:buBlip>
            </a:pPr>
            <a:r>
              <a:t>嫉妒耶稣（众人都随耶稣去了）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155700" y="491579"/>
            <a:ext cx="10464800" cy="1658442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无法相信耶稣是弥赛亚的根本原因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1155700" y="2082800"/>
            <a:ext cx="10464800" cy="5842000"/>
          </a:xfrm>
          <a:prstGeom prst="rect">
            <a:avLst/>
          </a:prstGeom>
        </p:spPr>
        <p:txBody>
          <a:bodyPr/>
          <a:lstStyle/>
          <a:p>
            <a:pPr marL="479792" indent="-479792" defTabSz="566674">
              <a:spcBef>
                <a:spcPts val="2900"/>
              </a:spcBef>
              <a:buBlip>
                <a:blip r:embed="rId2"/>
              </a:buBlip>
              <a:defRPr sz="3880"/>
            </a:pPr>
            <a:r>
              <a:t>没有神的道在他们心中－心灵刚硬</a:t>
            </a:r>
          </a:p>
          <a:p>
            <a:pPr marL="0" indent="0" defTabSz="443484">
              <a:spcBef>
                <a:spcPts val="2700"/>
              </a:spcBef>
              <a:buSz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2716">
                <a:solidFill>
                  <a:srgbClr val="000000"/>
                </a:solidFill>
              </a:defRPr>
            </a:pPr>
            <a:r>
              <a:t>约5:38 你们并没有他的道存在心里；因为他所差来的，你们不信。</a:t>
            </a:r>
          </a:p>
          <a:p>
            <a:pPr marL="479792" indent="-479792" defTabSz="566674">
              <a:spcBef>
                <a:spcPts val="2900"/>
              </a:spcBef>
              <a:buBlip>
                <a:blip r:embed="rId2"/>
              </a:buBlip>
              <a:defRPr sz="3880"/>
            </a:pPr>
            <a:r>
              <a:t>求自己的荣耀－自我荣耀</a:t>
            </a:r>
          </a:p>
          <a:p>
            <a:pPr marL="0" indent="0" defTabSz="443484">
              <a:spcBef>
                <a:spcPts val="2700"/>
              </a:spcBef>
              <a:buSz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2716">
                <a:solidFill>
                  <a:srgbClr val="000000"/>
                </a:solidFill>
              </a:defRPr>
            </a:pPr>
            <a:r>
              <a:t>约5:44 你们互相受荣耀，却不求从独一之神来的荣耀，怎能信我呢。</a:t>
            </a:r>
          </a:p>
          <a:p>
            <a:pPr marL="479792" indent="-479792" defTabSz="566674">
              <a:spcBef>
                <a:spcPts val="2900"/>
              </a:spcBef>
              <a:buBlip>
                <a:blip r:embed="rId2"/>
              </a:buBlip>
              <a:defRPr sz="3880"/>
            </a:pPr>
            <a:r>
              <a:t>不信圣经的话－只有宗教仪文，没有敬拜实质</a:t>
            </a:r>
          </a:p>
          <a:p>
            <a:pPr marL="0" indent="0" defTabSz="443484">
              <a:spcBef>
                <a:spcPts val="2700"/>
              </a:spcBef>
              <a:buSz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2716">
                <a:solidFill>
                  <a:srgbClr val="000000"/>
                </a:solidFill>
              </a:defRPr>
            </a:pPr>
            <a:r>
              <a:t>约5:46-47 你们如果信摩西，也必信我，因为他书上有指着我写的话。你们若不信他的书，怎能信我的话呢？</a:t>
            </a:r>
          </a:p>
        </p:txBody>
      </p:sp>
    </p:spTree>
  </p:cSld>
  <p:clrMapOvr>
    <a:masterClrMapping/>
  </p:clrMapOvr>
  <p:transition xmlns:p14="http://schemas.microsoft.com/office/powerpoint/2010/main" spd="fast" advClick="1" p14:dur="75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犹大为什么想卖耶稣？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buBlip>
                <a:blip r:embed="rId2"/>
              </a:buBlip>
            </a:pPr>
            <a:r>
              <a:t>撒旦的引诱</a:t>
            </a:r>
          </a:p>
          <a:p>
            <a:pPr marL="469900" indent="-469900">
              <a:buBlip>
                <a:blip r:embed="rId2"/>
              </a:buBlip>
            </a:pPr>
            <a:r>
              <a:t>犹大的软弱</a:t>
            </a:r>
          </a:p>
          <a:p>
            <a:pPr marL="0" indent="0" defTabSz="457200">
              <a:spcBef>
                <a:spcPts val="2800"/>
              </a:spcBef>
              <a:buSzTx/>
              <a:buNone/>
              <a:defRPr sz="3000">
                <a:solidFill>
                  <a:schemeClr val="accent5">
                    <a:lumOff val="-17421"/>
                  </a:schemeClr>
                </a:solidFill>
              </a:defRPr>
            </a:pPr>
            <a:r>
              <a:t>－贪图世上的金钱与权力（看重今世的福分）；</a:t>
            </a:r>
          </a:p>
          <a:p>
            <a:pPr marL="0" indent="0" defTabSz="457200">
              <a:spcBef>
                <a:spcPts val="2800"/>
              </a:spcBef>
              <a:buSzTx/>
              <a:buNone/>
              <a:defRPr sz="3000">
                <a:solidFill>
                  <a:schemeClr val="accent5">
                    <a:lumOff val="-17421"/>
                  </a:schemeClr>
                </a:solidFill>
              </a:defRPr>
            </a:pPr>
            <a:r>
              <a:t>－不肯接受耶稣的本身，想要改变耶稣成为他想要的样子；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耶稣为什么会被卖？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1270000" y="2540000"/>
            <a:ext cx="10464800" cy="3175000"/>
          </a:xfrm>
          <a:prstGeom prst="rect">
            <a:avLst/>
          </a:prstGeom>
        </p:spPr>
        <p:txBody>
          <a:bodyPr/>
          <a:lstStyle>
            <a:lvl1pPr algn="l"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神可以藉着人的恶成就祂的计划，人却必须为自己的恶承担后果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8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</a:defRPr>
            </a:pPr>
            <a:r>
              <a:t>路加福音</a:t>
            </a:r>
            <a:r>
              <a:rPr>
                <a:solidFill>
                  <a:srgbClr val="FF2600"/>
                </a:solidFill>
              </a:rPr>
              <a:t>22:1 </a:t>
            </a:r>
            <a:r>
              <a:t>除酵节，又名逾越节，近了。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8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</a:defRPr>
            </a:pPr>
            <a:r>
              <a:t>彼得前书</a:t>
            </a:r>
            <a:r>
              <a:rPr>
                <a:solidFill>
                  <a:srgbClr val="FF2600"/>
                </a:solidFill>
              </a:rPr>
              <a:t>1:20 </a:t>
            </a:r>
            <a:r>
              <a:t>基督在创世以前是预先被　神知道的，却在这末世才为你们显现。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一，耶稣被卖是出于天父的旨意</a:t>
            </a:r>
          </a:p>
        </p:txBody>
      </p:sp>
      <p:sp>
        <p:nvSpPr>
          <p:cNvPr id="130" name="Shape 130"/>
          <p:cNvSpPr/>
          <p:nvPr>
            <p:ph type="body" sz="half" idx="1"/>
          </p:nvPr>
        </p:nvSpPr>
        <p:spPr>
          <a:xfrm>
            <a:off x="1270000" y="2819400"/>
            <a:ext cx="10464800" cy="4474270"/>
          </a:xfrm>
          <a:prstGeom prst="rect">
            <a:avLst/>
          </a:prstGeom>
        </p:spPr>
        <p:txBody>
          <a:bodyPr/>
          <a:lstStyle/>
          <a:p>
            <a:pPr marL="469900" indent="-469900">
              <a:lnSpc>
                <a:spcPct val="200000"/>
              </a:lnSpc>
              <a:buBlip>
                <a:blip r:embed="rId2"/>
              </a:buBlip>
              <a:defRPr sz="4500"/>
            </a:pPr>
            <a:r>
              <a:t>因着天父的定旨</a:t>
            </a:r>
          </a:p>
          <a:p>
            <a:pPr marL="469900" indent="-469900">
              <a:lnSpc>
                <a:spcPct val="200000"/>
              </a:lnSpc>
              <a:buBlip>
                <a:blip r:embed="rId2"/>
              </a:buBlip>
              <a:defRPr sz="4500"/>
            </a:pPr>
            <a:r>
              <a:t>因着耶稣的顺服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因着天父的定旨</a:t>
            </a:r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xfrm>
            <a:off x="1290811" y="2016670"/>
            <a:ext cx="4962178" cy="6126659"/>
          </a:xfrm>
          <a:prstGeom prst="rect">
            <a:avLst/>
          </a:prstGeom>
        </p:spPr>
        <p:txBody>
          <a:bodyPr/>
          <a:lstStyle/>
          <a:p>
            <a:pPr marL="368299" indent="-368299">
              <a:lnSpc>
                <a:spcPct val="150000"/>
              </a:lnSpc>
              <a:buBlip>
                <a:blip r:embed="rId2"/>
              </a:buBlip>
              <a:defRPr sz="3500"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耶稣必须在逾越节被杀</a:t>
            </a:r>
          </a:p>
          <a:p>
            <a:pPr marL="0" indent="0">
              <a:lnSpc>
                <a:spcPct val="150000"/>
              </a:lnSpc>
              <a:buSzTx/>
              <a:buNone/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－祂是逾越节的羔羊</a:t>
            </a:r>
          </a:p>
          <a:p>
            <a:pPr marL="0" indent="0" defTabSz="457200">
              <a:spcBef>
                <a:spcPts val="8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约1:29 次日，约翰看见耶稣来到他那里，就说：“看哪，　神的羔羊，除去（或译：背负）世人罪孽的！</a:t>
            </a:r>
          </a:p>
        </p:txBody>
      </p:sp>
      <p:pic>
        <p:nvPicPr>
          <p:cNvPr id="134" name="pasted-image.tiff"/>
          <p:cNvPicPr>
            <a:picLocks noChangeAspect="1"/>
          </p:cNvPicPr>
          <p:nvPr/>
        </p:nvPicPr>
        <p:blipFill>
          <a:blip r:embed="rId3">
            <a:extLst/>
          </a:blip>
          <a:srcRect l="8083" t="0" r="0" b="0"/>
          <a:stretch>
            <a:fillRect/>
          </a:stretch>
        </p:blipFill>
        <p:spPr>
          <a:xfrm>
            <a:off x="7007957" y="3367928"/>
            <a:ext cx="4449715" cy="362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因着天父的定旨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8299" indent="-368299">
              <a:buBlip>
                <a:blip r:embed="rId2"/>
              </a:buBlip>
              <a:defRPr sz="3500"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耶稣必须死在十字架上</a:t>
            </a:r>
          </a:p>
          <a:p>
            <a:pPr marL="0" indent="0">
              <a:buSzTx/>
              <a:buNone/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－挂在木头上，成为咒诅</a:t>
            </a:r>
          </a:p>
          <a:p>
            <a:pPr marL="0" indent="0" algn="just" defTabSz="457200">
              <a:buSzTx/>
              <a:buNone/>
              <a:defRPr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加</a:t>
            </a:r>
            <a:r>
              <a:t>3:13</a:t>
            </a:r>
            <a:r>
              <a:rPr>
                <a:solidFill>
                  <a:srgbClr val="FF2600"/>
                </a:solidFill>
              </a:rPr>
              <a:t> </a:t>
            </a:r>
            <a:r>
              <a:t>基督既为我们受（原文是成）了咒诅，就赎出我们脱离律法的咒诅；因为经上记着：“凡挂在木头上都是被咒诅的。”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3">
            <a:extLst/>
          </a:blip>
          <a:srcRect l="8083" t="0" r="0" b="0"/>
          <a:stretch>
            <a:fillRect/>
          </a:stretch>
        </p:blipFill>
        <p:spPr>
          <a:xfrm>
            <a:off x="7007957" y="3367928"/>
            <a:ext cx="4449715" cy="362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因着天父的定旨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1181100" y="1701800"/>
            <a:ext cx="10464800" cy="5842000"/>
          </a:xfrm>
          <a:prstGeom prst="rect">
            <a:avLst/>
          </a:prstGeom>
        </p:spPr>
        <p:txBody>
          <a:bodyPr/>
          <a:lstStyle/>
          <a:p>
            <a:pPr marL="368299" indent="-368299">
              <a:lnSpc>
                <a:spcPct val="150000"/>
              </a:lnSpc>
              <a:spcBef>
                <a:spcPts val="2800"/>
              </a:spcBef>
              <a:buBlip>
                <a:blip r:embed="rId2"/>
              </a:buBlip>
              <a:defRPr sz="3500"/>
            </a:pPr>
            <a:r>
              <a:t>人无法拦阻或改变</a:t>
            </a:r>
          </a:p>
          <a:p>
            <a:pPr marL="0" indent="0" algn="just" defTabSz="457200">
              <a:spcBef>
                <a:spcPts val="8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000000"/>
                </a:solidFill>
              </a:defRPr>
            </a:pPr>
            <a:r>
              <a:t>太26:1-5</a:t>
            </a:r>
            <a:r>
              <a:rPr>
                <a:solidFill>
                  <a:srgbClr val="FF2600"/>
                </a:solidFill>
              </a:rPr>
              <a:t> </a:t>
            </a:r>
            <a:r>
              <a:t>耶稣说完了这一切的话，就对门徒说：“你们知道，过两天是逾越节，人子将要被交给人，钉在十字架上。”</a:t>
            </a:r>
            <a:r>
              <a:rPr>
                <a:solidFill>
                  <a:srgbClr val="FF2600"/>
                </a:solidFill>
              </a:rPr>
              <a:t> </a:t>
            </a:r>
            <a:r>
              <a:t>那时，祭司长和民间的长老聚集在大祭司称为该亚法的院里。大家商议要用诡计拿住耶稣，杀他，只是说：“当节的日子不可，恐怕民间生乱。”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因着耶稣的顺服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1270000" y="2339776"/>
            <a:ext cx="10464800" cy="6321624"/>
          </a:xfrm>
          <a:prstGeom prst="rect">
            <a:avLst/>
          </a:prstGeom>
        </p:spPr>
        <p:txBody>
          <a:bodyPr/>
          <a:lstStyle/>
          <a:p>
            <a:pPr marL="455802" indent="-455802" defTabSz="566674">
              <a:spcBef>
                <a:spcPts val="2900"/>
              </a:spcBef>
              <a:buBlip>
                <a:blip r:embed="rId2"/>
              </a:buBlip>
              <a:defRPr sz="3880"/>
            </a:pPr>
            <a:r>
              <a:t>耶稣知道要受死</a:t>
            </a:r>
          </a:p>
          <a:p>
            <a:pPr marL="0" indent="0" defTabSz="566674">
              <a:lnSpc>
                <a:spcPct val="120000"/>
              </a:lnSpc>
              <a:spcBef>
                <a:spcPts val="2900"/>
              </a:spcBef>
              <a:buSzTx/>
              <a:buNone/>
              <a:defRPr sz="2910">
                <a:solidFill>
                  <a:srgbClr val="000000"/>
                </a:solidFill>
              </a:defRPr>
            </a:pPr>
            <a:r>
              <a:t>－耶稣道成肉身就是要为罪人死</a:t>
            </a:r>
          </a:p>
          <a:p>
            <a:pPr marL="0" indent="0" algn="just" defTabSz="443484">
              <a:lnSpc>
                <a:spcPct val="120000"/>
              </a:lnSpc>
              <a:spcBef>
                <a:spcPts val="700"/>
              </a:spcBef>
              <a:buSz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2425">
                <a:solidFill>
                  <a:srgbClr val="000000"/>
                </a:solidFill>
              </a:defRPr>
            </a:pPr>
            <a:r>
              <a:t>腓2:6-8</a:t>
            </a:r>
            <a:r>
              <a:rPr>
                <a:solidFill>
                  <a:srgbClr val="FF2600"/>
                </a:solidFill>
              </a:rPr>
              <a:t> </a:t>
            </a:r>
            <a:r>
              <a:t>他本有　神的形像，不以自己与　神同等为强夺的；反倒虚己，取了奴仆的形像，成为人的样式；</a:t>
            </a:r>
            <a:r>
              <a:rPr>
                <a:solidFill>
                  <a:srgbClr val="FF2600"/>
                </a:solidFill>
              </a:rPr>
              <a:t> </a:t>
            </a:r>
            <a:r>
              <a:t>既有人的样子，就自己卑微，存心顺服，以至于死，且死在十字架上。</a:t>
            </a:r>
          </a:p>
          <a:p>
            <a:pPr marL="0" indent="0" defTabSz="443484">
              <a:spcBef>
                <a:spcPts val="700"/>
              </a:spcBef>
              <a:buSz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2425">
                <a:solidFill>
                  <a:srgbClr val="000000"/>
                </a:solidFill>
              </a:defRPr>
            </a:pPr>
            <a:r>
              <a:t>约12:27</a:t>
            </a:r>
            <a:r>
              <a:rPr>
                <a:solidFill>
                  <a:srgbClr val="FF2600"/>
                </a:solidFill>
              </a:rPr>
              <a:t> </a:t>
            </a:r>
            <a:r>
              <a:t>“我现在心里忧愁，我说什么才好呢？父啊，救我脱离这时候；但我原是为这时候来的。”</a:t>
            </a:r>
          </a:p>
          <a:p>
            <a:pPr marL="0" indent="0" defTabSz="566674">
              <a:lnSpc>
                <a:spcPct val="120000"/>
              </a:lnSpc>
              <a:spcBef>
                <a:spcPts val="2900"/>
              </a:spcBef>
              <a:buSzTx/>
              <a:buNone/>
              <a:defRPr sz="2910">
                <a:solidFill>
                  <a:srgbClr val="000000"/>
                </a:solidFill>
              </a:defRPr>
            </a:pPr>
            <a:r>
              <a:t>－耶稣多次预言自己的受死和复活</a:t>
            </a:r>
          </a:p>
          <a:p>
            <a:pPr marL="0" indent="0" algn="just" defTabSz="443484">
              <a:lnSpc>
                <a:spcPct val="120000"/>
              </a:lnSpc>
              <a:spcBef>
                <a:spcPts val="700"/>
              </a:spcBef>
              <a:buSzTx/>
              <a:buNone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2425">
                <a:solidFill>
                  <a:srgbClr val="000000"/>
                </a:solidFill>
              </a:defRPr>
            </a:pPr>
            <a:r>
              <a:t>太20:17-19</a:t>
            </a:r>
            <a:r>
              <a:rPr>
                <a:solidFill>
                  <a:srgbClr val="FF2600"/>
                </a:solidFill>
              </a:rPr>
              <a:t> </a:t>
            </a:r>
            <a:r>
              <a:t>耶稣上耶路撒冷去的时候，在路上把十二个门徒带到一边，对他们说：“看哪，我们上耶路撒冷去，人子要被交给祭司长和文士。他们要定他死罪，又交给外邦人，将他戏弄，鞭打，钉在十字架上；第三日他要复活。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